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47"/>
  </p:notesMasterIdLst>
  <p:sldIdLst>
    <p:sldId id="256" r:id="rId5"/>
    <p:sldId id="257" r:id="rId6"/>
    <p:sldId id="296" r:id="rId7"/>
    <p:sldId id="299" r:id="rId8"/>
    <p:sldId id="259" r:id="rId9"/>
    <p:sldId id="290" r:id="rId10"/>
    <p:sldId id="295" r:id="rId11"/>
    <p:sldId id="298" r:id="rId12"/>
    <p:sldId id="291" r:id="rId13"/>
    <p:sldId id="292" r:id="rId14"/>
    <p:sldId id="302" r:id="rId15"/>
    <p:sldId id="258" r:id="rId16"/>
    <p:sldId id="293" r:id="rId17"/>
    <p:sldId id="294" r:id="rId18"/>
    <p:sldId id="300" r:id="rId19"/>
    <p:sldId id="303" r:id="rId20"/>
    <p:sldId id="262" r:id="rId21"/>
    <p:sldId id="263" r:id="rId22"/>
    <p:sldId id="264" r:id="rId23"/>
    <p:sldId id="301" r:id="rId24"/>
    <p:sldId id="265" r:id="rId25"/>
    <p:sldId id="274" r:id="rId26"/>
    <p:sldId id="273" r:id="rId27"/>
    <p:sldId id="268" r:id="rId28"/>
    <p:sldId id="266" r:id="rId29"/>
    <p:sldId id="269" r:id="rId30"/>
    <p:sldId id="277" r:id="rId31"/>
    <p:sldId id="278" r:id="rId32"/>
    <p:sldId id="279" r:id="rId33"/>
    <p:sldId id="280" r:id="rId34"/>
    <p:sldId id="261" r:id="rId35"/>
    <p:sldId id="285" r:id="rId36"/>
    <p:sldId id="281" r:id="rId37"/>
    <p:sldId id="283" r:id="rId38"/>
    <p:sldId id="282" r:id="rId39"/>
    <p:sldId id="286" r:id="rId40"/>
    <p:sldId id="287" r:id="rId41"/>
    <p:sldId id="288" r:id="rId42"/>
    <p:sldId id="297" r:id="rId43"/>
    <p:sldId id="260" r:id="rId44"/>
    <p:sldId id="304" r:id="rId45"/>
    <p:sldId id="28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Hazard" userId="71b497eb-3eb3-47bd-8872-e714f38e3320" providerId="ADAL" clId="{CC207737-8495-4D59-AE17-419619080663}"/>
    <pc:docChg chg="undo custSel addSld modSld sldOrd">
      <pc:chgData name="Laurie Hazard" userId="71b497eb-3eb3-47bd-8872-e714f38e3320" providerId="ADAL" clId="{CC207737-8495-4D59-AE17-419619080663}" dt="2024-02-27T14:39:11.238" v="1450" actId="20577"/>
      <pc:docMkLst>
        <pc:docMk/>
      </pc:docMkLst>
      <pc:sldChg chg="modSp mod">
        <pc:chgData name="Laurie Hazard" userId="71b497eb-3eb3-47bd-8872-e714f38e3320" providerId="ADAL" clId="{CC207737-8495-4D59-AE17-419619080663}" dt="2024-02-23T15:41:48.429" v="738" actId="20577"/>
        <pc:sldMkLst>
          <pc:docMk/>
          <pc:sldMk cId="253947530" sldId="256"/>
        </pc:sldMkLst>
        <pc:spChg chg="mod">
          <ac:chgData name="Laurie Hazard" userId="71b497eb-3eb3-47bd-8872-e714f38e3320" providerId="ADAL" clId="{CC207737-8495-4D59-AE17-419619080663}" dt="2024-02-23T15:41:48.429" v="738" actId="20577"/>
          <ac:spMkLst>
            <pc:docMk/>
            <pc:sldMk cId="253947530" sldId="256"/>
            <ac:spMk id="2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3T15:42:55.543" v="740" actId="13926"/>
        <pc:sldMkLst>
          <pc:docMk/>
          <pc:sldMk cId="2914859974" sldId="257"/>
        </pc:sldMkLst>
        <pc:spChg chg="mod">
          <ac:chgData name="Laurie Hazard" userId="71b497eb-3eb3-47bd-8872-e714f38e3320" providerId="ADAL" clId="{CC207737-8495-4D59-AE17-419619080663}" dt="2024-02-23T15:42:55.543" v="740" actId="13926"/>
          <ac:spMkLst>
            <pc:docMk/>
            <pc:sldMk cId="2914859974" sldId="257"/>
            <ac:spMk id="3" creationId="{00000000-0000-0000-0000-000000000000}"/>
          </ac:spMkLst>
        </pc:spChg>
        <pc:spChg chg="mod">
          <ac:chgData name="Laurie Hazard" userId="71b497eb-3eb3-47bd-8872-e714f38e3320" providerId="ADAL" clId="{CC207737-8495-4D59-AE17-419619080663}" dt="2024-02-22T17:58:53.174" v="50" actId="113"/>
          <ac:spMkLst>
            <pc:docMk/>
            <pc:sldMk cId="2914859974" sldId="257"/>
            <ac:spMk id="4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3T15:55:49.224" v="859" actId="113"/>
        <pc:sldMkLst>
          <pc:docMk/>
          <pc:sldMk cId="3062097866" sldId="258"/>
        </pc:sldMkLst>
        <pc:spChg chg="mod">
          <ac:chgData name="Laurie Hazard" userId="71b497eb-3eb3-47bd-8872-e714f38e3320" providerId="ADAL" clId="{CC207737-8495-4D59-AE17-419619080663}" dt="2024-02-22T18:19:04.559" v="419" actId="20577"/>
          <ac:spMkLst>
            <pc:docMk/>
            <pc:sldMk cId="3062097866" sldId="258"/>
            <ac:spMk id="2" creationId="{00000000-0000-0000-0000-000000000000}"/>
          </ac:spMkLst>
        </pc:spChg>
        <pc:spChg chg="mod">
          <ac:chgData name="Laurie Hazard" userId="71b497eb-3eb3-47bd-8872-e714f38e3320" providerId="ADAL" clId="{CC207737-8495-4D59-AE17-419619080663}" dt="2024-02-23T15:55:49.224" v="859" actId="113"/>
          <ac:spMkLst>
            <pc:docMk/>
            <pc:sldMk cId="3062097866" sldId="258"/>
            <ac:spMk id="3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0T17:43:29.269" v="11" actId="14100"/>
        <pc:sldMkLst>
          <pc:docMk/>
          <pc:sldMk cId="2062304501" sldId="259"/>
        </pc:sldMkLst>
        <pc:spChg chg="mod">
          <ac:chgData name="Laurie Hazard" userId="71b497eb-3eb3-47bd-8872-e714f38e3320" providerId="ADAL" clId="{CC207737-8495-4D59-AE17-419619080663}" dt="2024-02-20T17:43:29.269" v="11" actId="14100"/>
          <ac:spMkLst>
            <pc:docMk/>
            <pc:sldMk cId="2062304501" sldId="259"/>
            <ac:spMk id="5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7T14:39:11.238" v="1450" actId="20577"/>
        <pc:sldMkLst>
          <pc:docMk/>
          <pc:sldMk cId="2759640138" sldId="260"/>
        </pc:sldMkLst>
        <pc:spChg chg="mod">
          <ac:chgData name="Laurie Hazard" userId="71b497eb-3eb3-47bd-8872-e714f38e3320" providerId="ADAL" clId="{CC207737-8495-4D59-AE17-419619080663}" dt="2024-02-27T14:39:11.238" v="1450" actId="20577"/>
          <ac:spMkLst>
            <pc:docMk/>
            <pc:sldMk cId="2759640138" sldId="260"/>
            <ac:spMk id="2" creationId="{00000000-0000-0000-0000-000000000000}"/>
          </ac:spMkLst>
        </pc:spChg>
        <pc:spChg chg="mod">
          <ac:chgData name="Laurie Hazard" userId="71b497eb-3eb3-47bd-8872-e714f38e3320" providerId="ADAL" clId="{CC207737-8495-4D59-AE17-419619080663}" dt="2024-02-27T14:38:54.255" v="1430" actId="20577"/>
          <ac:spMkLst>
            <pc:docMk/>
            <pc:sldMk cId="2759640138" sldId="260"/>
            <ac:spMk id="3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3T15:55:33.983" v="857" actId="27636"/>
        <pc:sldMkLst>
          <pc:docMk/>
          <pc:sldMk cId="2274822020" sldId="262"/>
        </pc:sldMkLst>
        <pc:spChg chg="mod">
          <ac:chgData name="Laurie Hazard" userId="71b497eb-3eb3-47bd-8872-e714f38e3320" providerId="ADAL" clId="{CC207737-8495-4D59-AE17-419619080663}" dt="2024-02-22T18:18:53.796" v="407" actId="20577"/>
          <ac:spMkLst>
            <pc:docMk/>
            <pc:sldMk cId="2274822020" sldId="262"/>
            <ac:spMk id="2" creationId="{00000000-0000-0000-0000-000000000000}"/>
          </ac:spMkLst>
        </pc:spChg>
        <pc:spChg chg="mod">
          <ac:chgData name="Laurie Hazard" userId="71b497eb-3eb3-47bd-8872-e714f38e3320" providerId="ADAL" clId="{CC207737-8495-4D59-AE17-419619080663}" dt="2024-02-23T15:55:33.983" v="857" actId="27636"/>
          <ac:spMkLst>
            <pc:docMk/>
            <pc:sldMk cId="2274822020" sldId="262"/>
            <ac:spMk id="3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3T15:54:00.152" v="810" actId="20577"/>
        <pc:sldMkLst>
          <pc:docMk/>
          <pc:sldMk cId="978860136" sldId="263"/>
        </pc:sldMkLst>
        <pc:spChg chg="mod">
          <ac:chgData name="Laurie Hazard" userId="71b497eb-3eb3-47bd-8872-e714f38e3320" providerId="ADAL" clId="{CC207737-8495-4D59-AE17-419619080663}" dt="2024-02-23T15:54:00.152" v="810" actId="20577"/>
          <ac:spMkLst>
            <pc:docMk/>
            <pc:sldMk cId="978860136" sldId="263"/>
            <ac:spMk id="2" creationId="{00000000-0000-0000-0000-000000000000}"/>
          </ac:spMkLst>
        </pc:spChg>
        <pc:spChg chg="mod">
          <ac:chgData name="Laurie Hazard" userId="71b497eb-3eb3-47bd-8872-e714f38e3320" providerId="ADAL" clId="{CC207737-8495-4D59-AE17-419619080663}" dt="2024-02-22T18:19:43.298" v="422" actId="20577"/>
          <ac:spMkLst>
            <pc:docMk/>
            <pc:sldMk cId="978860136" sldId="263"/>
            <ac:spMk id="32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3T15:57:08.608" v="938" actId="20577"/>
        <pc:sldMkLst>
          <pc:docMk/>
          <pc:sldMk cId="1970049428" sldId="264"/>
        </pc:sldMkLst>
        <pc:spChg chg="mod">
          <ac:chgData name="Laurie Hazard" userId="71b497eb-3eb3-47bd-8872-e714f38e3320" providerId="ADAL" clId="{CC207737-8495-4D59-AE17-419619080663}" dt="2024-02-23T15:57:08.608" v="938" actId="20577"/>
          <ac:spMkLst>
            <pc:docMk/>
            <pc:sldMk cId="1970049428" sldId="264"/>
            <ac:spMk id="3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3T17:21:31.701" v="995" actId="20577"/>
        <pc:sldMkLst>
          <pc:docMk/>
          <pc:sldMk cId="3522732903" sldId="266"/>
        </pc:sldMkLst>
        <pc:spChg chg="mod">
          <ac:chgData name="Laurie Hazard" userId="71b497eb-3eb3-47bd-8872-e714f38e3320" providerId="ADAL" clId="{CC207737-8495-4D59-AE17-419619080663}" dt="2024-02-23T17:21:09.444" v="978" actId="122"/>
          <ac:spMkLst>
            <pc:docMk/>
            <pc:sldMk cId="3522732903" sldId="266"/>
            <ac:spMk id="2" creationId="{00000000-0000-0000-0000-000000000000}"/>
          </ac:spMkLst>
        </pc:spChg>
        <pc:spChg chg="mod">
          <ac:chgData name="Laurie Hazard" userId="71b497eb-3eb3-47bd-8872-e714f38e3320" providerId="ADAL" clId="{CC207737-8495-4D59-AE17-419619080663}" dt="2024-02-23T17:21:31.701" v="995" actId="20577"/>
          <ac:spMkLst>
            <pc:docMk/>
            <pc:sldMk cId="3522732903" sldId="266"/>
            <ac:spMk id="3" creationId="{00000000-0000-0000-0000-000000000000}"/>
          </ac:spMkLst>
        </pc:spChg>
        <pc:spChg chg="mod">
          <ac:chgData name="Laurie Hazard" userId="71b497eb-3eb3-47bd-8872-e714f38e3320" providerId="ADAL" clId="{CC207737-8495-4D59-AE17-419619080663}" dt="2024-02-23T17:20:43.755" v="941" actId="27636"/>
          <ac:spMkLst>
            <pc:docMk/>
            <pc:sldMk cId="3522732903" sldId="266"/>
            <ac:spMk id="4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3T17:23:12.005" v="1006" actId="20577"/>
        <pc:sldMkLst>
          <pc:docMk/>
          <pc:sldMk cId="544543654" sldId="277"/>
        </pc:sldMkLst>
        <pc:spChg chg="mod">
          <ac:chgData name="Laurie Hazard" userId="71b497eb-3eb3-47bd-8872-e714f38e3320" providerId="ADAL" clId="{CC207737-8495-4D59-AE17-419619080663}" dt="2024-02-23T17:23:12.005" v="1006" actId="20577"/>
          <ac:spMkLst>
            <pc:docMk/>
            <pc:sldMk cId="544543654" sldId="277"/>
            <ac:spMk id="3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2T18:22:54.640" v="424" actId="6549"/>
        <pc:sldMkLst>
          <pc:docMk/>
          <pc:sldMk cId="4283135195" sldId="280"/>
        </pc:sldMkLst>
        <pc:spChg chg="mod">
          <ac:chgData name="Laurie Hazard" userId="71b497eb-3eb3-47bd-8872-e714f38e3320" providerId="ADAL" clId="{CC207737-8495-4D59-AE17-419619080663}" dt="2024-02-22T18:22:54.640" v="424" actId="6549"/>
          <ac:spMkLst>
            <pc:docMk/>
            <pc:sldMk cId="4283135195" sldId="280"/>
            <ac:spMk id="6" creationId="{00000000-0000-0000-0000-000000000000}"/>
          </ac:spMkLst>
        </pc:spChg>
      </pc:sldChg>
      <pc:sldChg chg="modSp mod">
        <pc:chgData name="Laurie Hazard" userId="71b497eb-3eb3-47bd-8872-e714f38e3320" providerId="ADAL" clId="{CC207737-8495-4D59-AE17-419619080663}" dt="2024-02-22T18:24:27.444" v="485" actId="20577"/>
        <pc:sldMkLst>
          <pc:docMk/>
          <pc:sldMk cId="3210608329" sldId="288"/>
        </pc:sldMkLst>
        <pc:spChg chg="mod">
          <ac:chgData name="Laurie Hazard" userId="71b497eb-3eb3-47bd-8872-e714f38e3320" providerId="ADAL" clId="{CC207737-8495-4D59-AE17-419619080663}" dt="2024-02-22T18:24:27.444" v="485" actId="20577"/>
          <ac:spMkLst>
            <pc:docMk/>
            <pc:sldMk cId="3210608329" sldId="288"/>
            <ac:spMk id="3" creationId="{00000000-0000-0000-0000-000000000000}"/>
          </ac:spMkLst>
        </pc:spChg>
      </pc:sldChg>
      <pc:sldChg chg="addSp modSp mod">
        <pc:chgData name="Laurie Hazard" userId="71b497eb-3eb3-47bd-8872-e714f38e3320" providerId="ADAL" clId="{CC207737-8495-4D59-AE17-419619080663}" dt="2024-02-22T18:17:10.693" v="313" actId="20577"/>
        <pc:sldMkLst>
          <pc:docMk/>
          <pc:sldMk cId="369728519" sldId="291"/>
        </pc:sldMkLst>
        <pc:spChg chg="add mod">
          <ac:chgData name="Laurie Hazard" userId="71b497eb-3eb3-47bd-8872-e714f38e3320" providerId="ADAL" clId="{CC207737-8495-4D59-AE17-419619080663}" dt="2024-02-22T18:10:41.801" v="53" actId="1582"/>
          <ac:spMkLst>
            <pc:docMk/>
            <pc:sldMk cId="369728519" sldId="291"/>
            <ac:spMk id="3" creationId="{3F7E60F9-B47E-F1F8-A9EA-5C60AF0F86DD}"/>
          </ac:spMkLst>
        </pc:spChg>
        <pc:graphicFrameChg chg="modGraphic">
          <ac:chgData name="Laurie Hazard" userId="71b497eb-3eb3-47bd-8872-e714f38e3320" providerId="ADAL" clId="{CC207737-8495-4D59-AE17-419619080663}" dt="2024-02-22T18:17:10.693" v="313" actId="20577"/>
          <ac:graphicFrameMkLst>
            <pc:docMk/>
            <pc:sldMk cId="369728519" sldId="291"/>
            <ac:graphicFrameMk id="6" creationId="{08664556-F743-3AD8-9AE3-ECFB8A70A5F7}"/>
          </ac:graphicFrameMkLst>
        </pc:graphicFrameChg>
      </pc:sldChg>
      <pc:sldChg chg="addSp modSp mod ord">
        <pc:chgData name="Laurie Hazard" userId="71b497eb-3eb3-47bd-8872-e714f38e3320" providerId="ADAL" clId="{CC207737-8495-4D59-AE17-419619080663}" dt="2024-02-22T18:17:54.700" v="324"/>
        <pc:sldMkLst>
          <pc:docMk/>
          <pc:sldMk cId="1726957698" sldId="292"/>
        </pc:sldMkLst>
        <pc:spChg chg="add mod">
          <ac:chgData name="Laurie Hazard" userId="71b497eb-3eb3-47bd-8872-e714f38e3320" providerId="ADAL" clId="{CC207737-8495-4D59-AE17-419619080663}" dt="2024-02-22T18:17:33.620" v="322" actId="1035"/>
          <ac:spMkLst>
            <pc:docMk/>
            <pc:sldMk cId="1726957698" sldId="292"/>
            <ac:spMk id="4" creationId="{A49091EF-63E4-7578-11A9-8D400BBDBABE}"/>
          </ac:spMkLst>
        </pc:spChg>
        <pc:spChg chg="add mod">
          <ac:chgData name="Laurie Hazard" userId="71b497eb-3eb3-47bd-8872-e714f38e3320" providerId="ADAL" clId="{CC207737-8495-4D59-AE17-419619080663}" dt="2024-02-22T18:16:47.767" v="294" actId="403"/>
          <ac:spMkLst>
            <pc:docMk/>
            <pc:sldMk cId="1726957698" sldId="292"/>
            <ac:spMk id="7" creationId="{07DADD2F-F34C-BE90-28C5-ECF207E4EC7C}"/>
          </ac:spMkLst>
        </pc:spChg>
        <pc:graphicFrameChg chg="mod">
          <ac:chgData name="Laurie Hazard" userId="71b497eb-3eb3-47bd-8872-e714f38e3320" providerId="ADAL" clId="{CC207737-8495-4D59-AE17-419619080663}" dt="2024-02-22T18:17:33.620" v="322" actId="1035"/>
          <ac:graphicFrameMkLst>
            <pc:docMk/>
            <pc:sldMk cId="1726957698" sldId="292"/>
            <ac:graphicFrameMk id="2" creationId="{41379819-ABF6-5075-AC45-14660FB4E751}"/>
          </ac:graphicFrameMkLst>
        </pc:graphicFrameChg>
      </pc:sldChg>
      <pc:sldChg chg="addSp modSp mod">
        <pc:chgData name="Laurie Hazard" userId="71b497eb-3eb3-47bd-8872-e714f38e3320" providerId="ADAL" clId="{CC207737-8495-4D59-AE17-419619080663}" dt="2024-02-22T18:15:11.373" v="254" actId="5793"/>
        <pc:sldMkLst>
          <pc:docMk/>
          <pc:sldMk cId="3221311680" sldId="293"/>
        </pc:sldMkLst>
        <pc:spChg chg="mod">
          <ac:chgData name="Laurie Hazard" userId="71b497eb-3eb3-47bd-8872-e714f38e3320" providerId="ADAL" clId="{CC207737-8495-4D59-AE17-419619080663}" dt="2024-02-22T18:13:53.961" v="220" actId="27636"/>
          <ac:spMkLst>
            <pc:docMk/>
            <pc:sldMk cId="3221311680" sldId="293"/>
            <ac:spMk id="3" creationId="{4352B680-4F9E-CF5A-AC72-F5C5665D862C}"/>
          </ac:spMkLst>
        </pc:spChg>
        <pc:spChg chg="add mod">
          <ac:chgData name="Laurie Hazard" userId="71b497eb-3eb3-47bd-8872-e714f38e3320" providerId="ADAL" clId="{CC207737-8495-4D59-AE17-419619080663}" dt="2024-02-22T18:15:11.373" v="254" actId="5793"/>
          <ac:spMkLst>
            <pc:docMk/>
            <pc:sldMk cId="3221311680" sldId="293"/>
            <ac:spMk id="6" creationId="{1B55374E-B49A-9321-08FE-DDD8AF63949B}"/>
          </ac:spMkLst>
        </pc:spChg>
      </pc:sldChg>
      <pc:sldChg chg="modSp mod">
        <pc:chgData name="Laurie Hazard" userId="71b497eb-3eb3-47bd-8872-e714f38e3320" providerId="ADAL" clId="{CC207737-8495-4D59-AE17-419619080663}" dt="2024-02-23T15:49:42.242" v="759" actId="120"/>
        <pc:sldMkLst>
          <pc:docMk/>
          <pc:sldMk cId="0" sldId="294"/>
        </pc:sldMkLst>
        <pc:graphicFrameChg chg="modGraphic">
          <ac:chgData name="Laurie Hazard" userId="71b497eb-3eb3-47bd-8872-e714f38e3320" providerId="ADAL" clId="{CC207737-8495-4D59-AE17-419619080663}" dt="2024-02-23T15:49:42.242" v="759" actId="120"/>
          <ac:graphicFrameMkLst>
            <pc:docMk/>
            <pc:sldMk cId="0" sldId="294"/>
            <ac:graphicFrameMk id="6" creationId="{CB01E16B-21C7-4CC3-5084-9E468973EA82}"/>
          </ac:graphicFrameMkLst>
        </pc:graphicFrameChg>
      </pc:sldChg>
      <pc:sldChg chg="modSp mod">
        <pc:chgData name="Laurie Hazard" userId="71b497eb-3eb3-47bd-8872-e714f38e3320" providerId="ADAL" clId="{CC207737-8495-4D59-AE17-419619080663}" dt="2024-02-23T15:54:55.380" v="851" actId="20577"/>
        <pc:sldMkLst>
          <pc:docMk/>
          <pc:sldMk cId="2870611384" sldId="299"/>
        </pc:sldMkLst>
        <pc:spChg chg="mod">
          <ac:chgData name="Laurie Hazard" userId="71b497eb-3eb3-47bd-8872-e714f38e3320" providerId="ADAL" clId="{CC207737-8495-4D59-AE17-419619080663}" dt="2024-02-23T15:54:55.380" v="851" actId="20577"/>
          <ac:spMkLst>
            <pc:docMk/>
            <pc:sldMk cId="2870611384" sldId="299"/>
            <ac:spMk id="3" creationId="{9B207EDE-D76D-7A14-2A79-793606E0DB9F}"/>
          </ac:spMkLst>
        </pc:spChg>
      </pc:sldChg>
      <pc:sldChg chg="addSp delSp modSp add mod">
        <pc:chgData name="Laurie Hazard" userId="71b497eb-3eb3-47bd-8872-e714f38e3320" providerId="ADAL" clId="{CC207737-8495-4D59-AE17-419619080663}" dt="2024-02-23T15:51:13.719" v="773" actId="478"/>
        <pc:sldMkLst>
          <pc:docMk/>
          <pc:sldMk cId="809052915" sldId="302"/>
        </pc:sldMkLst>
        <pc:spChg chg="mod">
          <ac:chgData name="Laurie Hazard" userId="71b497eb-3eb3-47bd-8872-e714f38e3320" providerId="ADAL" clId="{CC207737-8495-4D59-AE17-419619080663}" dt="2024-02-23T15:51:09.988" v="771" actId="20577"/>
          <ac:spMkLst>
            <pc:docMk/>
            <pc:sldMk cId="809052915" sldId="302"/>
            <ac:spMk id="2" creationId="{59544B8A-FA0C-E4E5-74F9-80D819E5DCE8}"/>
          </ac:spMkLst>
        </pc:spChg>
        <pc:spChg chg="add del mod">
          <ac:chgData name="Laurie Hazard" userId="71b497eb-3eb3-47bd-8872-e714f38e3320" providerId="ADAL" clId="{CC207737-8495-4D59-AE17-419619080663}" dt="2024-02-23T15:51:13.719" v="773" actId="478"/>
          <ac:spMkLst>
            <pc:docMk/>
            <pc:sldMk cId="809052915" sldId="302"/>
            <ac:spMk id="3" creationId="{D5BFBE86-EDEC-3C62-C163-F727D28BAB6F}"/>
          </ac:spMkLst>
        </pc:spChg>
      </pc:sldChg>
      <pc:sldChg chg="modSp add mod ord">
        <pc:chgData name="Laurie Hazard" userId="71b497eb-3eb3-47bd-8872-e714f38e3320" providerId="ADAL" clId="{CC207737-8495-4D59-AE17-419619080663}" dt="2024-02-23T15:51:27.939" v="792" actId="20577"/>
        <pc:sldMkLst>
          <pc:docMk/>
          <pc:sldMk cId="332580609" sldId="303"/>
        </pc:sldMkLst>
        <pc:spChg chg="mod">
          <ac:chgData name="Laurie Hazard" userId="71b497eb-3eb3-47bd-8872-e714f38e3320" providerId="ADAL" clId="{CC207737-8495-4D59-AE17-419619080663}" dt="2024-02-23T15:51:27.939" v="792" actId="20577"/>
          <ac:spMkLst>
            <pc:docMk/>
            <pc:sldMk cId="332580609" sldId="303"/>
            <ac:spMk id="2" creationId="{10BFA395-B04F-8EEB-EE87-3E732069A4BE}"/>
          </ac:spMkLst>
        </pc:spChg>
      </pc:sldChg>
      <pc:sldChg chg="add">
        <pc:chgData name="Laurie Hazard" userId="71b497eb-3eb3-47bd-8872-e714f38e3320" providerId="ADAL" clId="{CC207737-8495-4D59-AE17-419619080663}" dt="2024-02-27T14:33:41.846" v="1069" actId="2890"/>
        <pc:sldMkLst>
          <pc:docMk/>
          <pc:sldMk cId="1255249300" sldId="3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02CC8-FD6D-48A3-86D4-962C319C89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4A9EF37-6046-457B-992F-2C2B1600360B}">
      <dgm:prSet phldrT="[Text]" custT="1"/>
      <dgm:spPr>
        <a:solidFill>
          <a:srgbClr val="4E5A72"/>
        </a:solidFill>
      </dgm:spPr>
      <dgm:t>
        <a:bodyPr/>
        <a:lstStyle/>
        <a:p>
          <a:r>
            <a:rPr lang="en-US" sz="2800" dirty="0"/>
            <a:t>SMS</a:t>
          </a:r>
        </a:p>
      </dgm:t>
    </dgm:pt>
    <dgm:pt modelId="{456FC9BF-2CE4-421C-A270-AD9916915CE4}" type="parTrans" cxnId="{EF518FF8-1FCD-4F19-8E0F-92865423D934}">
      <dgm:prSet/>
      <dgm:spPr/>
      <dgm:t>
        <a:bodyPr/>
        <a:lstStyle/>
        <a:p>
          <a:endParaRPr lang="en-US"/>
        </a:p>
      </dgm:t>
    </dgm:pt>
    <dgm:pt modelId="{2F6F9022-2858-4892-8539-16677DB283F3}" type="sibTrans" cxnId="{EF518FF8-1FCD-4F19-8E0F-92865423D934}">
      <dgm:prSet/>
      <dgm:spPr/>
      <dgm:t>
        <a:bodyPr/>
        <a:lstStyle/>
        <a:p>
          <a:endParaRPr lang="en-US"/>
        </a:p>
      </dgm:t>
    </dgm:pt>
    <dgm:pt modelId="{01135531-39D1-4013-A458-10E64DE164F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Student Lite</a:t>
          </a:r>
        </a:p>
      </dgm:t>
    </dgm:pt>
    <dgm:pt modelId="{A71EC206-3B02-46F6-A102-68D78E5FB868}" type="parTrans" cxnId="{6B4C884F-59B6-4127-B100-0850B4FEC576}">
      <dgm:prSet/>
      <dgm:spPr/>
      <dgm:t>
        <a:bodyPr/>
        <a:lstStyle/>
        <a:p>
          <a:endParaRPr lang="en-US"/>
        </a:p>
      </dgm:t>
    </dgm:pt>
    <dgm:pt modelId="{D03C695C-C841-44EA-A0FA-29F8CD196FCC}" type="sibTrans" cxnId="{6B4C884F-59B6-4127-B100-0850B4FEC576}">
      <dgm:prSet/>
      <dgm:spPr/>
      <dgm:t>
        <a:bodyPr/>
        <a:lstStyle/>
        <a:p>
          <a:endParaRPr lang="en-US"/>
        </a:p>
      </dgm:t>
    </dgm:pt>
    <dgm:pt modelId="{68C7AE8E-30DF-4828-BA41-1828F1F2069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School Entry/Exit</a:t>
          </a:r>
        </a:p>
      </dgm:t>
    </dgm:pt>
    <dgm:pt modelId="{B3311775-CE6C-4008-AAC1-81612C0CB9B8}" type="parTrans" cxnId="{F051A16F-4A3F-4AF5-92ED-16CFCC1B2331}">
      <dgm:prSet/>
      <dgm:spPr/>
      <dgm:t>
        <a:bodyPr/>
        <a:lstStyle/>
        <a:p>
          <a:endParaRPr lang="en-US"/>
        </a:p>
      </dgm:t>
    </dgm:pt>
    <dgm:pt modelId="{D5B16C3F-DA34-455A-86B6-D22DAF5979D1}" type="sibTrans" cxnId="{F051A16F-4A3F-4AF5-92ED-16CFCC1B2331}">
      <dgm:prSet/>
      <dgm:spPr/>
      <dgm:t>
        <a:bodyPr/>
        <a:lstStyle/>
        <a:p>
          <a:endParaRPr lang="en-US"/>
        </a:p>
      </dgm:t>
    </dgm:pt>
    <dgm:pt modelId="{EED7B1A4-5F5F-49C7-946F-9329E386256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Course</a:t>
          </a:r>
        </a:p>
      </dgm:t>
    </dgm:pt>
    <dgm:pt modelId="{78ECB0FB-663A-4508-A58F-A51BCACE25E1}" type="parTrans" cxnId="{D9652BB6-6429-4B8D-ADD4-75D451AE8D3B}">
      <dgm:prSet/>
      <dgm:spPr/>
      <dgm:t>
        <a:bodyPr/>
        <a:lstStyle/>
        <a:p>
          <a:endParaRPr lang="en-US"/>
        </a:p>
      </dgm:t>
    </dgm:pt>
    <dgm:pt modelId="{8FCED97E-6CBA-43FF-9B03-9E85243DD750}" type="sibTrans" cxnId="{D9652BB6-6429-4B8D-ADD4-75D451AE8D3B}">
      <dgm:prSet/>
      <dgm:spPr/>
      <dgm:t>
        <a:bodyPr/>
        <a:lstStyle/>
        <a:p>
          <a:endParaRPr lang="en-US"/>
        </a:p>
      </dgm:t>
    </dgm:pt>
    <dgm:pt modelId="{FBBB434F-F715-43EF-AFBC-0A4212284D47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Course Instructor Assignment</a:t>
          </a:r>
        </a:p>
      </dgm:t>
    </dgm:pt>
    <dgm:pt modelId="{7793C88F-C045-4179-89B9-BF847AD1FC38}" type="parTrans" cxnId="{9C0F97AF-AFCC-453A-A7A9-6C9FC363E0F3}">
      <dgm:prSet/>
      <dgm:spPr/>
      <dgm:t>
        <a:bodyPr/>
        <a:lstStyle/>
        <a:p>
          <a:endParaRPr lang="en-US"/>
        </a:p>
      </dgm:t>
    </dgm:pt>
    <dgm:pt modelId="{6BC242DC-07F8-42D8-BD6B-F378C358ABF4}" type="sibTrans" cxnId="{9C0F97AF-AFCC-453A-A7A9-6C9FC363E0F3}">
      <dgm:prSet/>
      <dgm:spPr/>
      <dgm:t>
        <a:bodyPr/>
        <a:lstStyle/>
        <a:p>
          <a:endParaRPr lang="en-US"/>
        </a:p>
      </dgm:t>
    </dgm:pt>
    <dgm:pt modelId="{68D1C57B-821D-4F99-80D8-554BAF4EA47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Student Class Entry/Exit</a:t>
          </a:r>
        </a:p>
      </dgm:t>
    </dgm:pt>
    <dgm:pt modelId="{27A9FAD1-14E6-4F41-9853-20B5A669B1EC}" type="parTrans" cxnId="{6BE28E5A-83C7-446D-95AE-FDCFB7337F97}">
      <dgm:prSet/>
      <dgm:spPr/>
      <dgm:t>
        <a:bodyPr/>
        <a:lstStyle/>
        <a:p>
          <a:endParaRPr lang="en-US"/>
        </a:p>
      </dgm:t>
    </dgm:pt>
    <dgm:pt modelId="{2DA78FCE-2142-490C-9BC2-AB3D6E748F9E}" type="sibTrans" cxnId="{6BE28E5A-83C7-446D-95AE-FDCFB7337F97}">
      <dgm:prSet/>
      <dgm:spPr/>
      <dgm:t>
        <a:bodyPr/>
        <a:lstStyle/>
        <a:p>
          <a:endParaRPr lang="en-US"/>
        </a:p>
      </dgm:t>
    </dgm:pt>
    <dgm:pt modelId="{CE6ADD41-81C1-45F0-BAF3-6F826C24D8EB}" type="pres">
      <dgm:prSet presAssocID="{73202CC8-FD6D-48A3-86D4-962C319C89D2}" presName="linearFlow" presStyleCnt="0">
        <dgm:presLayoutVars>
          <dgm:resizeHandles val="exact"/>
        </dgm:presLayoutVars>
      </dgm:prSet>
      <dgm:spPr/>
    </dgm:pt>
    <dgm:pt modelId="{3AE50EC8-2C22-479F-94E9-8EAAF0396DDD}" type="pres">
      <dgm:prSet presAssocID="{44A9EF37-6046-457B-992F-2C2B1600360B}" presName="node" presStyleLbl="node1" presStyleIdx="0" presStyleCnt="6" custScaleX="114033" custScaleY="168226">
        <dgm:presLayoutVars>
          <dgm:bulletEnabled val="1"/>
        </dgm:presLayoutVars>
      </dgm:prSet>
      <dgm:spPr/>
    </dgm:pt>
    <dgm:pt modelId="{F1D1DF4F-2243-48D8-AC88-D26EECE2F583}" type="pres">
      <dgm:prSet presAssocID="{2F6F9022-2858-4892-8539-16677DB283F3}" presName="sibTrans" presStyleLbl="sibTrans2D1" presStyleIdx="0" presStyleCnt="5"/>
      <dgm:spPr/>
    </dgm:pt>
    <dgm:pt modelId="{7CCEEBC4-E058-4383-B537-34110E9F7A50}" type="pres">
      <dgm:prSet presAssocID="{2F6F9022-2858-4892-8539-16677DB283F3}" presName="connectorText" presStyleLbl="sibTrans2D1" presStyleIdx="0" presStyleCnt="5"/>
      <dgm:spPr/>
    </dgm:pt>
    <dgm:pt modelId="{F028CECE-3457-4F52-BC63-91743F1E2D68}" type="pres">
      <dgm:prSet presAssocID="{01135531-39D1-4013-A458-10E64DE164FB}" presName="node" presStyleLbl="node1" presStyleIdx="1" presStyleCnt="6" custLinFactNeighborX="2251" custLinFactNeighborY="16960">
        <dgm:presLayoutVars>
          <dgm:bulletEnabled val="1"/>
        </dgm:presLayoutVars>
      </dgm:prSet>
      <dgm:spPr/>
    </dgm:pt>
    <dgm:pt modelId="{F1538F02-2191-4D2D-BCFD-EEC1228901E9}" type="pres">
      <dgm:prSet presAssocID="{D03C695C-C841-44EA-A0FA-29F8CD196FCC}" presName="sibTrans" presStyleLbl="sibTrans2D1" presStyleIdx="1" presStyleCnt="5"/>
      <dgm:spPr/>
    </dgm:pt>
    <dgm:pt modelId="{D43F5F6A-B740-48A1-A136-412B1AE6DB41}" type="pres">
      <dgm:prSet presAssocID="{D03C695C-C841-44EA-A0FA-29F8CD196FCC}" presName="connectorText" presStyleLbl="sibTrans2D1" presStyleIdx="1" presStyleCnt="5"/>
      <dgm:spPr/>
    </dgm:pt>
    <dgm:pt modelId="{FAAF7D1B-00AE-4CAE-AEE4-87F5BDF10ADB}" type="pres">
      <dgm:prSet presAssocID="{68C7AE8E-30DF-4828-BA41-1828F1F2069A}" presName="node" presStyleLbl="node1" presStyleIdx="2" presStyleCnt="6" custLinFactNeighborX="1310">
        <dgm:presLayoutVars>
          <dgm:bulletEnabled val="1"/>
        </dgm:presLayoutVars>
      </dgm:prSet>
      <dgm:spPr/>
    </dgm:pt>
    <dgm:pt modelId="{98B0DB44-7265-4A9B-8E32-DA2623C4C921}" type="pres">
      <dgm:prSet presAssocID="{D5B16C3F-DA34-455A-86B6-D22DAF5979D1}" presName="sibTrans" presStyleLbl="sibTrans2D1" presStyleIdx="2" presStyleCnt="5"/>
      <dgm:spPr/>
    </dgm:pt>
    <dgm:pt modelId="{5119D6FF-641F-4057-A510-FA0A66D77F9B}" type="pres">
      <dgm:prSet presAssocID="{D5B16C3F-DA34-455A-86B6-D22DAF5979D1}" presName="connectorText" presStyleLbl="sibTrans2D1" presStyleIdx="2" presStyleCnt="5"/>
      <dgm:spPr/>
    </dgm:pt>
    <dgm:pt modelId="{CC302CD9-CD83-4FCA-AEFC-9BB937D313ED}" type="pres">
      <dgm:prSet presAssocID="{EED7B1A4-5F5F-49C7-946F-9329E3862564}" presName="node" presStyleLbl="node1" presStyleIdx="3" presStyleCnt="6" custLinFactNeighborX="1310">
        <dgm:presLayoutVars>
          <dgm:bulletEnabled val="1"/>
        </dgm:presLayoutVars>
      </dgm:prSet>
      <dgm:spPr/>
    </dgm:pt>
    <dgm:pt modelId="{F802F838-30A9-4AC8-89C9-57B2CFEE5774}" type="pres">
      <dgm:prSet presAssocID="{8FCED97E-6CBA-43FF-9B03-9E85243DD750}" presName="sibTrans" presStyleLbl="sibTrans2D1" presStyleIdx="3" presStyleCnt="5"/>
      <dgm:spPr/>
    </dgm:pt>
    <dgm:pt modelId="{348173A5-C623-403F-AB12-F8413C32D78A}" type="pres">
      <dgm:prSet presAssocID="{8FCED97E-6CBA-43FF-9B03-9E85243DD750}" presName="connectorText" presStyleLbl="sibTrans2D1" presStyleIdx="3" presStyleCnt="5"/>
      <dgm:spPr/>
    </dgm:pt>
    <dgm:pt modelId="{4387C10B-2F9A-4AF9-879B-E0564D4E06F7}" type="pres">
      <dgm:prSet presAssocID="{FBBB434F-F715-43EF-AFBC-0A4212284D47}" presName="node" presStyleLbl="node1" presStyleIdx="4" presStyleCnt="6" custLinFactNeighborX="1310">
        <dgm:presLayoutVars>
          <dgm:bulletEnabled val="1"/>
        </dgm:presLayoutVars>
      </dgm:prSet>
      <dgm:spPr/>
    </dgm:pt>
    <dgm:pt modelId="{49A3ED95-2FE6-4159-8804-B97906E081EF}" type="pres">
      <dgm:prSet presAssocID="{6BC242DC-07F8-42D8-BD6B-F378C358ABF4}" presName="sibTrans" presStyleLbl="sibTrans2D1" presStyleIdx="4" presStyleCnt="5"/>
      <dgm:spPr/>
    </dgm:pt>
    <dgm:pt modelId="{046DF5ED-5B7D-4790-9C19-D0D5522BEDCD}" type="pres">
      <dgm:prSet presAssocID="{6BC242DC-07F8-42D8-BD6B-F378C358ABF4}" presName="connectorText" presStyleLbl="sibTrans2D1" presStyleIdx="4" presStyleCnt="5"/>
      <dgm:spPr/>
    </dgm:pt>
    <dgm:pt modelId="{1F41BE82-A935-4A1F-8591-20D9BF6A1B15}" type="pres">
      <dgm:prSet presAssocID="{68D1C57B-821D-4F99-80D8-554BAF4EA475}" presName="node" presStyleLbl="node1" presStyleIdx="5" presStyleCnt="6" custLinFactNeighborX="1310">
        <dgm:presLayoutVars>
          <dgm:bulletEnabled val="1"/>
        </dgm:presLayoutVars>
      </dgm:prSet>
      <dgm:spPr/>
    </dgm:pt>
  </dgm:ptLst>
  <dgm:cxnLst>
    <dgm:cxn modelId="{B5F2440C-5F92-4087-B28C-507A638C6562}" type="presOf" srcId="{D5B16C3F-DA34-455A-86B6-D22DAF5979D1}" destId="{5119D6FF-641F-4057-A510-FA0A66D77F9B}" srcOrd="1" destOrd="0" presId="urn:microsoft.com/office/officeart/2005/8/layout/process2"/>
    <dgm:cxn modelId="{A180EB11-04EE-45C7-89AA-63281E512961}" type="presOf" srcId="{D03C695C-C841-44EA-A0FA-29F8CD196FCC}" destId="{D43F5F6A-B740-48A1-A136-412B1AE6DB41}" srcOrd="1" destOrd="0" presId="urn:microsoft.com/office/officeart/2005/8/layout/process2"/>
    <dgm:cxn modelId="{BFE26C27-A94E-40DF-BF6A-7346B517C1F3}" type="presOf" srcId="{01135531-39D1-4013-A458-10E64DE164FB}" destId="{F028CECE-3457-4F52-BC63-91743F1E2D68}" srcOrd="0" destOrd="0" presId="urn:microsoft.com/office/officeart/2005/8/layout/process2"/>
    <dgm:cxn modelId="{3ECF1733-748A-4388-9610-F26182A37641}" type="presOf" srcId="{8FCED97E-6CBA-43FF-9B03-9E85243DD750}" destId="{348173A5-C623-403F-AB12-F8413C32D78A}" srcOrd="1" destOrd="0" presId="urn:microsoft.com/office/officeart/2005/8/layout/process2"/>
    <dgm:cxn modelId="{86314E3A-A94F-453D-AEFD-C174D1FC6009}" type="presOf" srcId="{73202CC8-FD6D-48A3-86D4-962C319C89D2}" destId="{CE6ADD41-81C1-45F0-BAF3-6F826C24D8EB}" srcOrd="0" destOrd="0" presId="urn:microsoft.com/office/officeart/2005/8/layout/process2"/>
    <dgm:cxn modelId="{C6C95B65-F9DF-437D-87B8-98828EDD0375}" type="presOf" srcId="{6BC242DC-07F8-42D8-BD6B-F378C358ABF4}" destId="{046DF5ED-5B7D-4790-9C19-D0D5522BEDCD}" srcOrd="1" destOrd="0" presId="urn:microsoft.com/office/officeart/2005/8/layout/process2"/>
    <dgm:cxn modelId="{6A1BDA69-93E8-44CE-8BA7-D1FFA51C6B7D}" type="presOf" srcId="{6BC242DC-07F8-42D8-BD6B-F378C358ABF4}" destId="{49A3ED95-2FE6-4159-8804-B97906E081EF}" srcOrd="0" destOrd="0" presId="urn:microsoft.com/office/officeart/2005/8/layout/process2"/>
    <dgm:cxn modelId="{6B4C884F-59B6-4127-B100-0850B4FEC576}" srcId="{73202CC8-FD6D-48A3-86D4-962C319C89D2}" destId="{01135531-39D1-4013-A458-10E64DE164FB}" srcOrd="1" destOrd="0" parTransId="{A71EC206-3B02-46F6-A102-68D78E5FB868}" sibTransId="{D03C695C-C841-44EA-A0FA-29F8CD196FCC}"/>
    <dgm:cxn modelId="{F051A16F-4A3F-4AF5-92ED-16CFCC1B2331}" srcId="{73202CC8-FD6D-48A3-86D4-962C319C89D2}" destId="{68C7AE8E-30DF-4828-BA41-1828F1F2069A}" srcOrd="2" destOrd="0" parTransId="{B3311775-CE6C-4008-AAC1-81612C0CB9B8}" sibTransId="{D5B16C3F-DA34-455A-86B6-D22DAF5979D1}"/>
    <dgm:cxn modelId="{D6F17550-9DD0-48CA-85EA-EA9A359B148F}" type="presOf" srcId="{D03C695C-C841-44EA-A0FA-29F8CD196FCC}" destId="{F1538F02-2191-4D2D-BCFD-EEC1228901E9}" srcOrd="0" destOrd="0" presId="urn:microsoft.com/office/officeart/2005/8/layout/process2"/>
    <dgm:cxn modelId="{6BE28E5A-83C7-446D-95AE-FDCFB7337F97}" srcId="{73202CC8-FD6D-48A3-86D4-962C319C89D2}" destId="{68D1C57B-821D-4F99-80D8-554BAF4EA475}" srcOrd="5" destOrd="0" parTransId="{27A9FAD1-14E6-4F41-9853-20B5A669B1EC}" sibTransId="{2DA78FCE-2142-490C-9BC2-AB3D6E748F9E}"/>
    <dgm:cxn modelId="{E6D6CB5A-4C54-4A31-AA8C-3EF8E3FAE3F6}" type="presOf" srcId="{44A9EF37-6046-457B-992F-2C2B1600360B}" destId="{3AE50EC8-2C22-479F-94E9-8EAAF0396DDD}" srcOrd="0" destOrd="0" presId="urn:microsoft.com/office/officeart/2005/8/layout/process2"/>
    <dgm:cxn modelId="{C1E65A83-F17E-41BA-A3F6-798BDEE0F329}" type="presOf" srcId="{68D1C57B-821D-4F99-80D8-554BAF4EA475}" destId="{1F41BE82-A935-4A1F-8591-20D9BF6A1B15}" srcOrd="0" destOrd="0" presId="urn:microsoft.com/office/officeart/2005/8/layout/process2"/>
    <dgm:cxn modelId="{845B7E8A-FBE7-444A-A6D2-48C376145B23}" type="presOf" srcId="{2F6F9022-2858-4892-8539-16677DB283F3}" destId="{7CCEEBC4-E058-4383-B537-34110E9F7A50}" srcOrd="1" destOrd="0" presId="urn:microsoft.com/office/officeart/2005/8/layout/process2"/>
    <dgm:cxn modelId="{B675ADA3-6B51-4404-A87C-599D493B2009}" type="presOf" srcId="{EED7B1A4-5F5F-49C7-946F-9329E3862564}" destId="{CC302CD9-CD83-4FCA-AEFC-9BB937D313ED}" srcOrd="0" destOrd="0" presId="urn:microsoft.com/office/officeart/2005/8/layout/process2"/>
    <dgm:cxn modelId="{9C0F97AF-AFCC-453A-A7A9-6C9FC363E0F3}" srcId="{73202CC8-FD6D-48A3-86D4-962C319C89D2}" destId="{FBBB434F-F715-43EF-AFBC-0A4212284D47}" srcOrd="4" destOrd="0" parTransId="{7793C88F-C045-4179-89B9-BF847AD1FC38}" sibTransId="{6BC242DC-07F8-42D8-BD6B-F378C358ABF4}"/>
    <dgm:cxn modelId="{C4EDC9B5-19D5-46D7-B0DB-55EC30F1F63A}" type="presOf" srcId="{68C7AE8E-30DF-4828-BA41-1828F1F2069A}" destId="{FAAF7D1B-00AE-4CAE-AEE4-87F5BDF10ADB}" srcOrd="0" destOrd="0" presId="urn:microsoft.com/office/officeart/2005/8/layout/process2"/>
    <dgm:cxn modelId="{D9652BB6-6429-4B8D-ADD4-75D451AE8D3B}" srcId="{73202CC8-FD6D-48A3-86D4-962C319C89D2}" destId="{EED7B1A4-5F5F-49C7-946F-9329E3862564}" srcOrd="3" destOrd="0" parTransId="{78ECB0FB-663A-4508-A58F-A51BCACE25E1}" sibTransId="{8FCED97E-6CBA-43FF-9B03-9E85243DD750}"/>
    <dgm:cxn modelId="{E2D865BB-0ACF-41B7-B8D7-240CC983D3D8}" type="presOf" srcId="{8FCED97E-6CBA-43FF-9B03-9E85243DD750}" destId="{F802F838-30A9-4AC8-89C9-57B2CFEE5774}" srcOrd="0" destOrd="0" presId="urn:microsoft.com/office/officeart/2005/8/layout/process2"/>
    <dgm:cxn modelId="{DEB352C0-DF07-4838-A916-D2A9CEE985B9}" type="presOf" srcId="{2F6F9022-2858-4892-8539-16677DB283F3}" destId="{F1D1DF4F-2243-48D8-AC88-D26EECE2F583}" srcOrd="0" destOrd="0" presId="urn:microsoft.com/office/officeart/2005/8/layout/process2"/>
    <dgm:cxn modelId="{27262BD7-7412-4403-AFF6-8A6FE3A7047A}" type="presOf" srcId="{FBBB434F-F715-43EF-AFBC-0A4212284D47}" destId="{4387C10B-2F9A-4AF9-879B-E0564D4E06F7}" srcOrd="0" destOrd="0" presId="urn:microsoft.com/office/officeart/2005/8/layout/process2"/>
    <dgm:cxn modelId="{6290BBDB-0975-4AEC-BF95-BF79C3F0870F}" type="presOf" srcId="{D5B16C3F-DA34-455A-86B6-D22DAF5979D1}" destId="{98B0DB44-7265-4A9B-8E32-DA2623C4C921}" srcOrd="0" destOrd="0" presId="urn:microsoft.com/office/officeart/2005/8/layout/process2"/>
    <dgm:cxn modelId="{EF518FF8-1FCD-4F19-8E0F-92865423D934}" srcId="{73202CC8-FD6D-48A3-86D4-962C319C89D2}" destId="{44A9EF37-6046-457B-992F-2C2B1600360B}" srcOrd="0" destOrd="0" parTransId="{456FC9BF-2CE4-421C-A270-AD9916915CE4}" sibTransId="{2F6F9022-2858-4892-8539-16677DB283F3}"/>
    <dgm:cxn modelId="{201CA26F-EAE2-4D47-AC0A-A6B5A111F67A}" type="presParOf" srcId="{CE6ADD41-81C1-45F0-BAF3-6F826C24D8EB}" destId="{3AE50EC8-2C22-479F-94E9-8EAAF0396DDD}" srcOrd="0" destOrd="0" presId="urn:microsoft.com/office/officeart/2005/8/layout/process2"/>
    <dgm:cxn modelId="{DD8B9462-2EF1-4D2E-949A-BE8638D2D9F9}" type="presParOf" srcId="{CE6ADD41-81C1-45F0-BAF3-6F826C24D8EB}" destId="{F1D1DF4F-2243-48D8-AC88-D26EECE2F583}" srcOrd="1" destOrd="0" presId="urn:microsoft.com/office/officeart/2005/8/layout/process2"/>
    <dgm:cxn modelId="{841668B2-C74F-44FA-8D5A-1434B659A025}" type="presParOf" srcId="{F1D1DF4F-2243-48D8-AC88-D26EECE2F583}" destId="{7CCEEBC4-E058-4383-B537-34110E9F7A50}" srcOrd="0" destOrd="0" presId="urn:microsoft.com/office/officeart/2005/8/layout/process2"/>
    <dgm:cxn modelId="{68039EF4-AC7A-436F-B3E7-3558A0262D85}" type="presParOf" srcId="{CE6ADD41-81C1-45F0-BAF3-6F826C24D8EB}" destId="{F028CECE-3457-4F52-BC63-91743F1E2D68}" srcOrd="2" destOrd="0" presId="urn:microsoft.com/office/officeart/2005/8/layout/process2"/>
    <dgm:cxn modelId="{0DAF914D-6948-4619-9909-4846AD048E78}" type="presParOf" srcId="{CE6ADD41-81C1-45F0-BAF3-6F826C24D8EB}" destId="{F1538F02-2191-4D2D-BCFD-EEC1228901E9}" srcOrd="3" destOrd="0" presId="urn:microsoft.com/office/officeart/2005/8/layout/process2"/>
    <dgm:cxn modelId="{3E5576B4-B167-4DEC-A711-CDF340A099A2}" type="presParOf" srcId="{F1538F02-2191-4D2D-BCFD-EEC1228901E9}" destId="{D43F5F6A-B740-48A1-A136-412B1AE6DB41}" srcOrd="0" destOrd="0" presId="urn:microsoft.com/office/officeart/2005/8/layout/process2"/>
    <dgm:cxn modelId="{9873BB8B-AAFA-4174-9083-D820A699058E}" type="presParOf" srcId="{CE6ADD41-81C1-45F0-BAF3-6F826C24D8EB}" destId="{FAAF7D1B-00AE-4CAE-AEE4-87F5BDF10ADB}" srcOrd="4" destOrd="0" presId="urn:microsoft.com/office/officeart/2005/8/layout/process2"/>
    <dgm:cxn modelId="{E6E2B745-CA23-42EA-852C-F4E4BA2B83C5}" type="presParOf" srcId="{CE6ADD41-81C1-45F0-BAF3-6F826C24D8EB}" destId="{98B0DB44-7265-4A9B-8E32-DA2623C4C921}" srcOrd="5" destOrd="0" presId="urn:microsoft.com/office/officeart/2005/8/layout/process2"/>
    <dgm:cxn modelId="{6F460D9B-4049-4043-A2C1-B17F562992A1}" type="presParOf" srcId="{98B0DB44-7265-4A9B-8E32-DA2623C4C921}" destId="{5119D6FF-641F-4057-A510-FA0A66D77F9B}" srcOrd="0" destOrd="0" presId="urn:microsoft.com/office/officeart/2005/8/layout/process2"/>
    <dgm:cxn modelId="{0CFFD640-2C57-4DBE-9741-D58DF2C4D5DF}" type="presParOf" srcId="{CE6ADD41-81C1-45F0-BAF3-6F826C24D8EB}" destId="{CC302CD9-CD83-4FCA-AEFC-9BB937D313ED}" srcOrd="6" destOrd="0" presId="urn:microsoft.com/office/officeart/2005/8/layout/process2"/>
    <dgm:cxn modelId="{0D214ADB-6137-4D54-95E7-D2516EAD9FEC}" type="presParOf" srcId="{CE6ADD41-81C1-45F0-BAF3-6F826C24D8EB}" destId="{F802F838-30A9-4AC8-89C9-57B2CFEE5774}" srcOrd="7" destOrd="0" presId="urn:microsoft.com/office/officeart/2005/8/layout/process2"/>
    <dgm:cxn modelId="{E365D83D-7622-4009-8316-27791173CFE8}" type="presParOf" srcId="{F802F838-30A9-4AC8-89C9-57B2CFEE5774}" destId="{348173A5-C623-403F-AB12-F8413C32D78A}" srcOrd="0" destOrd="0" presId="urn:microsoft.com/office/officeart/2005/8/layout/process2"/>
    <dgm:cxn modelId="{420DA2AE-4D29-42E2-8C50-8155BBDF02B7}" type="presParOf" srcId="{CE6ADD41-81C1-45F0-BAF3-6F826C24D8EB}" destId="{4387C10B-2F9A-4AF9-879B-E0564D4E06F7}" srcOrd="8" destOrd="0" presId="urn:microsoft.com/office/officeart/2005/8/layout/process2"/>
    <dgm:cxn modelId="{6F64F4F8-4E94-4DCA-B58F-D39D75E71D8C}" type="presParOf" srcId="{CE6ADD41-81C1-45F0-BAF3-6F826C24D8EB}" destId="{49A3ED95-2FE6-4159-8804-B97906E081EF}" srcOrd="9" destOrd="0" presId="urn:microsoft.com/office/officeart/2005/8/layout/process2"/>
    <dgm:cxn modelId="{4B77A734-501E-45B0-9E9D-46293EECFF84}" type="presParOf" srcId="{49A3ED95-2FE6-4159-8804-B97906E081EF}" destId="{046DF5ED-5B7D-4790-9C19-D0D5522BEDCD}" srcOrd="0" destOrd="0" presId="urn:microsoft.com/office/officeart/2005/8/layout/process2"/>
    <dgm:cxn modelId="{F7473063-4DA8-4E52-A887-115AC63EC106}" type="presParOf" srcId="{CE6ADD41-81C1-45F0-BAF3-6F826C24D8EB}" destId="{1F41BE82-A935-4A1F-8591-20D9BF6A1B15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50EC8-2C22-479F-94E9-8EAAF0396DDD}">
      <dsp:nvSpPr>
        <dsp:cNvPr id="0" name=""/>
        <dsp:cNvSpPr/>
      </dsp:nvSpPr>
      <dsp:spPr>
        <a:xfrm>
          <a:off x="990603" y="2909"/>
          <a:ext cx="1604280" cy="925847"/>
        </a:xfrm>
        <a:prstGeom prst="roundRect">
          <a:avLst>
            <a:gd name="adj" fmla="val 10000"/>
          </a:avLst>
        </a:prstGeom>
        <a:solidFill>
          <a:srgbClr val="4E5A7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SMS</a:t>
          </a:r>
        </a:p>
      </dsp:txBody>
      <dsp:txXfrm>
        <a:off x="1017720" y="30026"/>
        <a:ext cx="1550046" cy="871613"/>
      </dsp:txXfrm>
    </dsp:sp>
    <dsp:sp modelId="{F1D1DF4F-2243-48D8-AC88-D26EECE2F583}">
      <dsp:nvSpPr>
        <dsp:cNvPr id="0" name=""/>
        <dsp:cNvSpPr/>
      </dsp:nvSpPr>
      <dsp:spPr>
        <a:xfrm rot="5297321">
          <a:off x="1690634" y="965851"/>
          <a:ext cx="241495" cy="24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736001" y="968950"/>
        <a:ext cx="148597" cy="169047"/>
      </dsp:txXfrm>
    </dsp:sp>
    <dsp:sp modelId="{F028CECE-3457-4F52-BC63-91743F1E2D68}">
      <dsp:nvSpPr>
        <dsp:cNvPr id="0" name=""/>
        <dsp:cNvSpPr/>
      </dsp:nvSpPr>
      <dsp:spPr>
        <a:xfrm>
          <a:off x="1120983" y="1250607"/>
          <a:ext cx="1406856" cy="5503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Lite</a:t>
          </a:r>
        </a:p>
      </dsp:txBody>
      <dsp:txXfrm>
        <a:off x="1137102" y="1266726"/>
        <a:ext cx="1374618" cy="518121"/>
      </dsp:txXfrm>
    </dsp:sp>
    <dsp:sp modelId="{F1538F02-2191-4D2D-BCFD-EEC1228901E9}">
      <dsp:nvSpPr>
        <dsp:cNvPr id="0" name=""/>
        <dsp:cNvSpPr/>
      </dsp:nvSpPr>
      <dsp:spPr>
        <a:xfrm rot="5458426">
          <a:off x="1732089" y="1791390"/>
          <a:ext cx="171406" cy="24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1743931" y="1829521"/>
        <a:ext cx="148597" cy="119984"/>
      </dsp:txXfrm>
    </dsp:sp>
    <dsp:sp modelId="{FAAF7D1B-00AE-4CAE-AEE4-87F5BDF10ADB}">
      <dsp:nvSpPr>
        <dsp:cNvPr id="0" name=""/>
        <dsp:cNvSpPr/>
      </dsp:nvSpPr>
      <dsp:spPr>
        <a:xfrm>
          <a:off x="1107745" y="2029475"/>
          <a:ext cx="1406856" cy="5503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School Entry/Exit</a:t>
          </a:r>
        </a:p>
      </dsp:txBody>
      <dsp:txXfrm>
        <a:off x="1123864" y="2045594"/>
        <a:ext cx="1374618" cy="518121"/>
      </dsp:txXfrm>
    </dsp:sp>
    <dsp:sp modelId="{98B0DB44-7265-4A9B-8E32-DA2623C4C921}">
      <dsp:nvSpPr>
        <dsp:cNvPr id="0" name=""/>
        <dsp:cNvSpPr/>
      </dsp:nvSpPr>
      <dsp:spPr>
        <a:xfrm rot="5400000">
          <a:off x="1707980" y="2593594"/>
          <a:ext cx="206384" cy="24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736874" y="2614233"/>
        <a:ext cx="148597" cy="144469"/>
      </dsp:txXfrm>
    </dsp:sp>
    <dsp:sp modelId="{CC302CD9-CD83-4FCA-AEFC-9BB937D313ED}">
      <dsp:nvSpPr>
        <dsp:cNvPr id="0" name=""/>
        <dsp:cNvSpPr/>
      </dsp:nvSpPr>
      <dsp:spPr>
        <a:xfrm>
          <a:off x="1107745" y="2855014"/>
          <a:ext cx="1406856" cy="5503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Course</a:t>
          </a:r>
        </a:p>
      </dsp:txBody>
      <dsp:txXfrm>
        <a:off x="1123864" y="2871133"/>
        <a:ext cx="1374618" cy="518121"/>
      </dsp:txXfrm>
    </dsp:sp>
    <dsp:sp modelId="{F802F838-30A9-4AC8-89C9-57B2CFEE5774}">
      <dsp:nvSpPr>
        <dsp:cNvPr id="0" name=""/>
        <dsp:cNvSpPr/>
      </dsp:nvSpPr>
      <dsp:spPr>
        <a:xfrm rot="5400000">
          <a:off x="1707980" y="3419133"/>
          <a:ext cx="206384" cy="24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736874" y="3439772"/>
        <a:ext cx="148597" cy="144469"/>
      </dsp:txXfrm>
    </dsp:sp>
    <dsp:sp modelId="{4387C10B-2F9A-4AF9-879B-E0564D4E06F7}">
      <dsp:nvSpPr>
        <dsp:cNvPr id="0" name=""/>
        <dsp:cNvSpPr/>
      </dsp:nvSpPr>
      <dsp:spPr>
        <a:xfrm>
          <a:off x="1107745" y="3680553"/>
          <a:ext cx="1406856" cy="5503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Course Instructor Assignment</a:t>
          </a:r>
        </a:p>
      </dsp:txBody>
      <dsp:txXfrm>
        <a:off x="1123864" y="3696672"/>
        <a:ext cx="1374618" cy="518121"/>
      </dsp:txXfrm>
    </dsp:sp>
    <dsp:sp modelId="{49A3ED95-2FE6-4159-8804-B97906E081EF}">
      <dsp:nvSpPr>
        <dsp:cNvPr id="0" name=""/>
        <dsp:cNvSpPr/>
      </dsp:nvSpPr>
      <dsp:spPr>
        <a:xfrm rot="5400000">
          <a:off x="1707980" y="4244672"/>
          <a:ext cx="206384" cy="247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1736874" y="4265311"/>
        <a:ext cx="148597" cy="144469"/>
      </dsp:txXfrm>
    </dsp:sp>
    <dsp:sp modelId="{1F41BE82-A935-4A1F-8591-20D9BF6A1B15}">
      <dsp:nvSpPr>
        <dsp:cNvPr id="0" name=""/>
        <dsp:cNvSpPr/>
      </dsp:nvSpPr>
      <dsp:spPr>
        <a:xfrm>
          <a:off x="1107745" y="4506092"/>
          <a:ext cx="1406856" cy="5503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Class Entry/Exit</a:t>
          </a:r>
        </a:p>
      </dsp:txBody>
      <dsp:txXfrm>
        <a:off x="1123864" y="4522211"/>
        <a:ext cx="1374618" cy="518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07B89-D1C4-434C-A1FA-C2A3DD07E87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FD55-3E10-4DC4-AFC0-31E881C2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A682-DE3B-4152-B9C9-9CFFDCEC20FC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2A5F-E0C4-4D5C-8564-9FD838DFF654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6247-4ABD-41B8-826E-CB0DBEF5DF0D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B919-7AE8-4DA2-8AE4-F12C19360D59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6C4D-284D-44D4-AC0D-A770FF840216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8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6A7A-F31B-4770-951D-02BEA38840F9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E750-4B1D-4DD9-82E5-C06B89F27AF8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FA60-1C04-4974-AEBD-EB790E019D11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D1E9-4846-471C-8743-9E484E1FA196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MAARS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5458AC6-5EC9-43C2-B9C1-5C6E4F051718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MAARS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1EA4-B232-4C96-821D-19FD23DA77E6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MAARS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9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939E1A-BD83-40BE-A0A3-67F59B6FF680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MAARS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BEEAAF-1A8E-40BF-9D75-11EBA8421C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9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irs/courseCatalog/hom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ghered.nysed.gov/tcert/resteachers/employmentissues.html#incidental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12.nysed.gov/seddas/seddashome.html" TargetMode="Externa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irs/courseCatalog/home.html" TargetMode="External"/><Relationship Id="rId2" Type="http://schemas.openxmlformats.org/officeDocument/2006/relationships/hyperlink" Target="http://www.p12.nysed.gov/irs/si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nysed.gov/" TargetMode="External"/><Relationship Id="rId5" Type="http://schemas.openxmlformats.org/officeDocument/2006/relationships/hyperlink" Target="https://dwdataview.wnyric.org/" TargetMode="External"/><Relationship Id="rId4" Type="http://schemas.openxmlformats.org/officeDocument/2006/relationships/hyperlink" Target="http://www.p12.nysed.gov/seddas/seddashome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Staff SIRS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Monroe Accountability, assessment &amp; Reporting services</a:t>
            </a:r>
          </a:p>
        </p:txBody>
      </p:sp>
    </p:spTree>
    <p:extLst>
      <p:ext uri="{BB962C8B-B14F-4D97-AF65-F5344CB8AC3E}">
        <p14:creationId xmlns:p14="http://schemas.microsoft.com/office/powerpoint/2010/main" val="25394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379819-ABF6-5075-AC45-14660FB4E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9278"/>
              </p:ext>
            </p:extLst>
          </p:nvPr>
        </p:nvGraphicFramePr>
        <p:xfrm>
          <a:off x="1567547" y="1110084"/>
          <a:ext cx="8847909" cy="49725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690946">
                  <a:extLst>
                    <a:ext uri="{9D8B030D-6E8A-4147-A177-3AD203B41FA5}">
                      <a16:colId xmlns:a16="http://schemas.microsoft.com/office/drawing/2014/main" val="1774456357"/>
                    </a:ext>
                  </a:extLst>
                </a:gridCol>
                <a:gridCol w="407719">
                  <a:extLst>
                    <a:ext uri="{9D8B030D-6E8A-4147-A177-3AD203B41FA5}">
                      <a16:colId xmlns:a16="http://schemas.microsoft.com/office/drawing/2014/main" val="165704270"/>
                    </a:ext>
                  </a:extLst>
                </a:gridCol>
                <a:gridCol w="1460023">
                  <a:extLst>
                    <a:ext uri="{9D8B030D-6E8A-4147-A177-3AD203B41FA5}">
                      <a16:colId xmlns:a16="http://schemas.microsoft.com/office/drawing/2014/main" val="1406805323"/>
                    </a:ext>
                  </a:extLst>
                </a:gridCol>
                <a:gridCol w="2438548">
                  <a:extLst>
                    <a:ext uri="{9D8B030D-6E8A-4147-A177-3AD203B41FA5}">
                      <a16:colId xmlns:a16="http://schemas.microsoft.com/office/drawing/2014/main" val="639860974"/>
                    </a:ext>
                  </a:extLst>
                </a:gridCol>
                <a:gridCol w="302876">
                  <a:extLst>
                    <a:ext uri="{9D8B030D-6E8A-4147-A177-3AD203B41FA5}">
                      <a16:colId xmlns:a16="http://schemas.microsoft.com/office/drawing/2014/main" val="3690576426"/>
                    </a:ext>
                  </a:extLst>
                </a:gridCol>
                <a:gridCol w="1547797">
                  <a:extLst>
                    <a:ext uri="{9D8B030D-6E8A-4147-A177-3AD203B41FA5}">
                      <a16:colId xmlns:a16="http://schemas.microsoft.com/office/drawing/2014/main" val="3029415648"/>
                    </a:ext>
                  </a:extLst>
                </a:gridCol>
              </a:tblGrid>
              <a:tr h="1155303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u="sng" strike="noStrike" dirty="0">
                          <a:effectLst/>
                        </a:rPr>
                        <a:t>District A or BOCES</a:t>
                      </a:r>
                      <a:br>
                        <a:rPr lang="en-US" sz="1100" b="1" u="sng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Employs Non-Teaching Staff (Professional Counselor, Social Worker…) Not working in District A or BOCES in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assignment role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u="sng" strike="noStrike" dirty="0">
                          <a:effectLst/>
                        </a:rPr>
                        <a:t>District B</a:t>
                      </a:r>
                      <a:br>
                        <a:rPr lang="en-US" sz="1100" b="1" u="sng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Does not Employ Non-Teaching Staff Professional Counselor, Social Worker, etc. (in-person or via technical connection)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68902"/>
                  </a:ext>
                </a:extLst>
              </a:tr>
              <a:tr h="4791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Staff Snapshot (complete)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Itinerant, 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Staff Snapshot (fewer fields)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Itinerant, 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3267610026"/>
                  </a:ext>
                </a:extLst>
              </a:tr>
              <a:tr h="2795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Tenure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Principal Only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Tenure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1083712"/>
                  </a:ext>
                </a:extLst>
              </a:tr>
              <a:tr h="2795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Principal Only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7829401"/>
                  </a:ext>
                </a:extLst>
              </a:tr>
              <a:tr h="2795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Assignment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Assignment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6008799"/>
                  </a:ext>
                </a:extLst>
              </a:tr>
              <a:tr h="118458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u="sng" strike="noStrike" dirty="0">
                          <a:effectLst/>
                        </a:rPr>
                        <a:t>District A or BOCES</a:t>
                      </a:r>
                      <a:br>
                        <a:rPr lang="en-US" sz="1100" b="1" u="sng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Employs Non-Teaching Staff (Professional Counselor, Social Worker…)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Does work in District A or BOCES in assignment role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100" b="1" u="sng" strike="noStrike" dirty="0">
                          <a:effectLst/>
                        </a:rPr>
                        <a:t>District B</a:t>
                      </a:r>
                      <a:br>
                        <a:rPr lang="en-US" sz="1100" b="1" u="sng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Does not Employ Non-Teaching Staff Professional Counselor, Social Worker, etc. (in-person or via technical connection)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624966"/>
                  </a:ext>
                </a:extLst>
              </a:tr>
              <a:tr h="47649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Snapshot (complete)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Itinerant, 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Staff Snapshot (fewer fields)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Itinerant, 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384830444"/>
                  </a:ext>
                </a:extLst>
              </a:tr>
              <a:tr h="2795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Tenure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Principal Only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Tenure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9660585"/>
                  </a:ext>
                </a:extLst>
              </a:tr>
              <a:tr h="2795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Principal Only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Evaluation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3262786"/>
                  </a:ext>
                </a:extLst>
              </a:tr>
              <a:tr h="2795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Assignment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Staff Assignment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16038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6CE4C-99A2-FDAB-E8E2-E98CD101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C68A-0EC1-41F8-9E8A-CB0449B0B948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AC52F-E2A3-8802-0E31-A7C5732B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091EF-63E4-7578-11A9-8D400BBDBABE}"/>
              </a:ext>
            </a:extLst>
          </p:cNvPr>
          <p:cNvSpPr/>
          <p:nvPr/>
        </p:nvSpPr>
        <p:spPr>
          <a:xfrm>
            <a:off x="6096000" y="1110084"/>
            <a:ext cx="4319456" cy="49725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ADD2F-F34C-BE90-28C5-ECF207E4EC7C}"/>
              </a:ext>
            </a:extLst>
          </p:cNvPr>
          <p:cNvSpPr txBox="1"/>
          <p:nvPr/>
        </p:nvSpPr>
        <p:spPr>
          <a:xfrm>
            <a:off x="1495829" y="420452"/>
            <a:ext cx="8847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Itinerant Non-Teaching Staff</a:t>
            </a:r>
          </a:p>
        </p:txBody>
      </p:sp>
    </p:spTree>
    <p:extLst>
      <p:ext uri="{BB962C8B-B14F-4D97-AF65-F5344CB8AC3E}">
        <p14:creationId xmlns:p14="http://schemas.microsoft.com/office/powerpoint/2010/main" val="172695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E218A-E374-08ED-9CE5-091BC581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4B8A-FA0C-E4E5-74F9-80D819E5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Non-teaching Professionals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5D5F-15A3-71D6-FAAD-C70BF97B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B389-AC5A-4C42-BCF0-C758358D892A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FFF89-6C91-30A5-5382-45E60DD3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5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Non-Teaching 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18" y="1845734"/>
            <a:ext cx="5619406" cy="4023360"/>
          </a:xfrm>
        </p:spPr>
        <p:txBody>
          <a:bodyPr>
            <a:normAutofit/>
          </a:bodyPr>
          <a:lstStyle/>
          <a:p>
            <a:r>
              <a:rPr lang="en-US" b="1" dirty="0"/>
              <a:t>Staff Snapshot (SIRS-320)</a:t>
            </a:r>
          </a:p>
          <a:p>
            <a:pPr lvl="1"/>
            <a:r>
              <a:rPr lang="en-US" dirty="0"/>
              <a:t>TEACH ID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Principal Title (for principals only)</a:t>
            </a:r>
          </a:p>
          <a:p>
            <a:pPr lvl="1"/>
            <a:r>
              <a:rPr lang="en-US" dirty="0"/>
              <a:t>Primary Location – if more than one building use “0000”</a:t>
            </a:r>
          </a:p>
          <a:p>
            <a:r>
              <a:rPr lang="en-US" b="1" dirty="0"/>
              <a:t>Staff Assignment (SIRS-318)</a:t>
            </a:r>
          </a:p>
          <a:p>
            <a:pPr lvl="1"/>
            <a:r>
              <a:rPr lang="en-US" dirty="0"/>
              <a:t>Assignment Code (see SIRS Manual)</a:t>
            </a:r>
          </a:p>
          <a:p>
            <a:pPr lvl="1"/>
            <a:r>
              <a:rPr lang="en-US" dirty="0"/>
              <a:t>Assignment Location</a:t>
            </a:r>
          </a:p>
          <a:p>
            <a:pPr lvl="1"/>
            <a:r>
              <a:rPr lang="en-US" dirty="0"/>
              <a:t>Grade Level</a:t>
            </a:r>
          </a:p>
          <a:p>
            <a:pPr lvl="2"/>
            <a:r>
              <a:rPr lang="en-US" dirty="0"/>
              <a:t>If principal for all grades in a building, choose “ALL” </a:t>
            </a:r>
          </a:p>
          <a:p>
            <a:pPr lvl="2"/>
            <a:r>
              <a:rPr lang="en-US" dirty="0"/>
              <a:t>Do not use grades “K-6” or “7-12”</a:t>
            </a:r>
          </a:p>
          <a:p>
            <a:pPr lvl="2"/>
            <a:r>
              <a:rPr lang="en-US" dirty="0"/>
              <a:t>If principal for specific grades in a building, report one record for each grade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6684" y="1798813"/>
            <a:ext cx="4339474" cy="3558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89" y="5547206"/>
            <a:ext cx="7681087" cy="69388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1340B8-6AF4-39E3-0AED-F891A303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D043-345F-4A8D-9DDC-90AFD0E35986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D7003D-9D4E-3906-B29B-C0A8C825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03ABE-08D3-C273-E898-703F7FE1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Assignment Field &amp; Percent Time Assigned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B680-4F9E-CF5A-AC72-F5C5665D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r>
              <a:rPr lang="en-US" b="1" dirty="0"/>
              <a:t>New Fields for 2024</a:t>
            </a:r>
          </a:p>
          <a:p>
            <a:r>
              <a:rPr lang="en-US" b="1" dirty="0"/>
              <a:t>Assignment Field </a:t>
            </a:r>
            <a:r>
              <a:rPr lang="en-US" dirty="0"/>
              <a:t>identifies the type of assignment</a:t>
            </a:r>
          </a:p>
          <a:p>
            <a:pPr lvl="1"/>
            <a:r>
              <a:rPr lang="en-US" dirty="0"/>
              <a:t>In district</a:t>
            </a:r>
          </a:p>
          <a:p>
            <a:pPr lvl="1"/>
            <a:r>
              <a:rPr lang="en-US" dirty="0"/>
              <a:t>Contracted in public</a:t>
            </a:r>
          </a:p>
          <a:p>
            <a:pPr lvl="1"/>
            <a:r>
              <a:rPr lang="en-US" dirty="0"/>
              <a:t>Contracted in private</a:t>
            </a:r>
          </a:p>
          <a:p>
            <a:pPr lvl="1"/>
            <a:r>
              <a:rPr lang="en-US" dirty="0"/>
              <a:t>Contacted out public</a:t>
            </a:r>
          </a:p>
          <a:p>
            <a:pPr lvl="1"/>
            <a:r>
              <a:rPr lang="en-US" dirty="0"/>
              <a:t>Contracted out private</a:t>
            </a:r>
          </a:p>
          <a:p>
            <a:r>
              <a:rPr lang="en-US" b="1" dirty="0"/>
              <a:t>Percent Time Assigned </a:t>
            </a:r>
            <a:r>
              <a:rPr lang="en-US" dirty="0"/>
              <a:t>collects the percentage of time the person is assigned such responsibilities in a particular location.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899F7A-EE05-9012-4D1A-AD71DBC4C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67210"/>
              </p:ext>
            </p:extLst>
          </p:nvPr>
        </p:nvGraphicFramePr>
        <p:xfrm>
          <a:off x="6822965" y="1932819"/>
          <a:ext cx="4506886" cy="18745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27082">
                  <a:extLst>
                    <a:ext uri="{9D8B030D-6E8A-4147-A177-3AD203B41FA5}">
                      <a16:colId xmlns:a16="http://schemas.microsoft.com/office/drawing/2014/main" val="2160273524"/>
                    </a:ext>
                  </a:extLst>
                </a:gridCol>
                <a:gridCol w="2579804">
                  <a:extLst>
                    <a:ext uri="{9D8B030D-6E8A-4147-A177-3AD203B41FA5}">
                      <a16:colId xmlns:a16="http://schemas.microsoft.com/office/drawing/2014/main" val="3714349206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Applies to the following staff…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0366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Staff Assignment Code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Staff Assignment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9257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60325" indent="0" algn="l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SCHOOL NURSE-TEACHER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816777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60325" algn="l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SCHOOL NURSE (RN)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629308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2212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60325" algn="l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LICENSED PRACTICAL NURSE (LPN)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285591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2022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60325" algn="l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SCHOOL SOCIAL WORKER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674650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60325" algn="l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SCHOOL PSYCHOLOGIST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011453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60325" algn="l" fontAlgn="t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SCHOOL COUNSELOR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7546989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5681-38BD-9952-DA93-4499C5E9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A145-EC2F-4943-B958-04EC484C35A6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F50AD-52B0-B229-78F1-C2CFA31F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5374E-B49A-9321-08FE-DDD8AF63949B}"/>
              </a:ext>
            </a:extLst>
          </p:cNvPr>
          <p:cNvSpPr txBox="1"/>
          <p:nvPr/>
        </p:nvSpPr>
        <p:spPr>
          <a:xfrm>
            <a:off x="7907282" y="4087906"/>
            <a:ext cx="2338251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Only applies to… </a:t>
            </a:r>
          </a:p>
          <a:p>
            <a:pPr algn="ctr"/>
            <a:r>
              <a:rPr lang="en-US" b="1" dirty="0"/>
              <a:t>Nurses</a:t>
            </a:r>
          </a:p>
          <a:p>
            <a:pPr algn="ctr"/>
            <a:r>
              <a:rPr lang="en-US" b="1" dirty="0"/>
              <a:t>Social Workers </a:t>
            </a:r>
          </a:p>
          <a:p>
            <a:pPr algn="ctr"/>
            <a:r>
              <a:rPr lang="en-US" b="1" dirty="0"/>
              <a:t>Psychologists</a:t>
            </a:r>
          </a:p>
          <a:p>
            <a:pPr algn="ctr"/>
            <a:r>
              <a:rPr lang="en-US" b="1" dirty="0"/>
              <a:t>School Counselors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1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91324"/>
              </p:ext>
            </p:extLst>
          </p:nvPr>
        </p:nvGraphicFramePr>
        <p:xfrm>
          <a:off x="5747654" y="130624"/>
          <a:ext cx="5904510" cy="6160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7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00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Scenario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LEA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of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 Employment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07314" indent="1588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Receiving</a:t>
                      </a:r>
                      <a:r>
                        <a:rPr sz="1100" b="1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Public</a:t>
                      </a:r>
                      <a:r>
                        <a:rPr sz="1100" b="1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LEA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where</a:t>
                      </a:r>
                      <a:r>
                        <a:rPr sz="1100" b="1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students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are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served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894"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District,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BOCES,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or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8580" marR="192405">
                        <a:lnSpc>
                          <a:spcPct val="979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Charter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School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employed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working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home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district,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BOCES,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or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charter school.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Snapshot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8580">
                        <a:lnSpc>
                          <a:spcPts val="1310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Itinerant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=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N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(No).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68580" marR="71120">
                        <a:lnSpc>
                          <a:spcPct val="97700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Assignment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with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Assignment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Field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district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and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Percent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Time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Assigned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for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each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building served.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</a:pPr>
                      <a:r>
                        <a:rPr sz="1100" b="0" spc="-25" dirty="0">
                          <a:latin typeface="+mn-lt"/>
                          <a:cs typeface="Bookman Old Style"/>
                        </a:rPr>
                        <a:t>NA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910">
                <a:tc>
                  <a:txBody>
                    <a:bodyPr/>
                    <a:lstStyle/>
                    <a:p>
                      <a:pPr marL="68580" marR="205104">
                        <a:lnSpc>
                          <a:spcPts val="13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District,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BOCES,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or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Charter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School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employed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  <a:p>
                      <a:pPr marL="68580" marR="250825">
                        <a:lnSpc>
                          <a:spcPts val="128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working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another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school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district,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BOCES,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or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  <a:p>
                      <a:pPr marL="68580">
                        <a:lnSpc>
                          <a:spcPts val="1265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charter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school.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</a:txBody>
                  <a:tcPr marL="0" marR="0" marT="12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Snapshot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8580">
                        <a:lnSpc>
                          <a:spcPts val="1310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Itinerant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=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N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(No).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68580" marR="71120">
                        <a:lnSpc>
                          <a:spcPct val="978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Assignment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with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Assignment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Field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out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public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and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Percent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Time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Assigned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the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district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or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overall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BOCES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level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code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would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be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0.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72745">
                        <a:lnSpc>
                          <a:spcPts val="13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Snapshot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1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where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Itinerant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=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Y</a:t>
                      </a:r>
                      <a:r>
                        <a:rPr sz="1100" b="0" spc="-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(Yes).</a:t>
                      </a:r>
                      <a:endParaRPr lang="en-US" sz="1100" b="0" spc="-10" dirty="0">
                        <a:latin typeface="+mn-lt"/>
                        <a:cs typeface="Bookman Old Style"/>
                      </a:endParaRPr>
                    </a:p>
                    <a:p>
                      <a:pPr marL="67945" marR="372745">
                        <a:lnSpc>
                          <a:spcPts val="130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Assignment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7945" marR="60325">
                        <a:lnSpc>
                          <a:spcPct val="97900"/>
                        </a:lnSpc>
                        <a:spcBef>
                          <a:spcPts val="15"/>
                        </a:spcBef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with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Assignment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Field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public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and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Percent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Time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Assigned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for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each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building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served.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129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8894"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District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or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BOCES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  <a:p>
                      <a:pPr marL="68580" marR="76200">
                        <a:lnSpc>
                          <a:spcPts val="1280"/>
                        </a:lnSpc>
                        <a:spcBef>
                          <a:spcPts val="60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employed</a:t>
                      </a:r>
                      <a:r>
                        <a:rPr sz="1100" b="1" spc="-5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working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50" dirty="0">
                          <a:latin typeface="+mn-lt"/>
                          <a:cs typeface="Bookman Old Style"/>
                        </a:rPr>
                        <a:t>a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nonpublic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school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Snapshot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  <a:p>
                      <a:pPr marL="68580">
                        <a:lnSpc>
                          <a:spcPts val="1310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Itinerant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=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N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(No).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+mn-lt"/>
                        <a:cs typeface="Times New Roman"/>
                      </a:endParaRPr>
                    </a:p>
                    <a:p>
                      <a:pPr marL="68580" marR="71120">
                        <a:lnSpc>
                          <a:spcPct val="97700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Assignment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with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Assignment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Field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out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private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and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Percent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Time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Assigned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the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district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level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would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be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0.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75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Nonpublic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schools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do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not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7945" marR="92075">
                        <a:lnSpc>
                          <a:spcPts val="1280"/>
                        </a:lnSpc>
                        <a:spcBef>
                          <a:spcPts val="60"/>
                        </a:spcBef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report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Assignment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data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the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SIRS.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6146">
                <a:tc>
                  <a:txBody>
                    <a:bodyPr/>
                    <a:lstStyle/>
                    <a:p>
                      <a:pPr marL="68580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Privately</a:t>
                      </a:r>
                      <a:r>
                        <a:rPr sz="1100" b="1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Employed</a:t>
                      </a:r>
                      <a:r>
                        <a:rPr sz="1100" b="1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staff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  <a:p>
                      <a:pPr marL="68580" marR="238760">
                        <a:lnSpc>
                          <a:spcPts val="1300"/>
                        </a:lnSpc>
                        <a:spcBef>
                          <a:spcPts val="40"/>
                        </a:spcBef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working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district,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BOCES,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or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charter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school.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94335">
                        <a:lnSpc>
                          <a:spcPts val="128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Private</a:t>
                      </a:r>
                      <a:r>
                        <a:rPr sz="1100" b="1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entities</a:t>
                      </a:r>
                      <a:r>
                        <a:rPr sz="1100" b="1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do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 not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report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data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25" dirty="0">
                          <a:latin typeface="+mn-lt"/>
                          <a:cs typeface="Bookman Old Style"/>
                        </a:rPr>
                        <a:t>the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8580">
                        <a:lnSpc>
                          <a:spcPts val="1265"/>
                        </a:lnSpc>
                      </a:pPr>
                      <a:r>
                        <a:rPr sz="1100" b="1" spc="-20" dirty="0">
                          <a:latin typeface="+mn-lt"/>
                          <a:cs typeface="Bookman Old Style"/>
                        </a:rPr>
                        <a:t>SIRS.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389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72745">
                        <a:lnSpc>
                          <a:spcPts val="128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Snapshot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1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where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Itinerant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7945">
                        <a:lnSpc>
                          <a:spcPts val="1265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=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Y</a:t>
                      </a:r>
                      <a:r>
                        <a:rPr sz="1100" b="0" spc="-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(Yes).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  <a:p>
                      <a:pPr marL="67945" marR="60325" indent="43815">
                        <a:lnSpc>
                          <a:spcPct val="98000"/>
                        </a:lnSpc>
                      </a:pPr>
                      <a:endParaRPr lang="en-US" sz="1100" b="0" dirty="0">
                        <a:latin typeface="+mn-lt"/>
                        <a:cs typeface="Times New Roman"/>
                      </a:endParaRPr>
                    </a:p>
                    <a:p>
                      <a:pPr marL="66675" marR="60325" indent="-6350">
                        <a:lnSpc>
                          <a:spcPct val="98000"/>
                        </a:lnSpc>
                      </a:pPr>
                      <a:r>
                        <a:rPr sz="1100" b="1" dirty="0">
                          <a:latin typeface="+mn-lt"/>
                          <a:cs typeface="Bookman Old Style"/>
                        </a:rPr>
                        <a:t>Reports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1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1" spc="-10" dirty="0">
                          <a:latin typeface="+mn-lt"/>
                          <a:cs typeface="Bookman Old Style"/>
                        </a:rPr>
                        <a:t>Assignment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record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with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Assignment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Field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private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and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Percent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Time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Assigned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for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each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building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served.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3897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01E16B-21C7-4CC3-5084-9E468973E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63902"/>
              </p:ext>
            </p:extLst>
          </p:nvPr>
        </p:nvGraphicFramePr>
        <p:xfrm>
          <a:off x="757548" y="130624"/>
          <a:ext cx="4160302" cy="4466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815"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</a:pPr>
                      <a:r>
                        <a:rPr sz="1100" b="1" spc="-20" dirty="0">
                          <a:latin typeface="Bookman Old Style"/>
                          <a:cs typeface="Bookman Old Style"/>
                        </a:rPr>
                        <a:t>Code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45"/>
                        </a:lnSpc>
                      </a:pPr>
                      <a:r>
                        <a:rPr sz="1100" b="1" spc="-10" dirty="0">
                          <a:latin typeface="Bookman Old Style"/>
                          <a:cs typeface="Bookman Old Style"/>
                        </a:rPr>
                        <a:t>Definition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district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85725">
                        <a:lnSpc>
                          <a:spcPts val="1280"/>
                        </a:lnSpc>
                        <a:spcBef>
                          <a:spcPts val="45"/>
                        </a:spcBef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person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is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providing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direct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services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students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</a:t>
                      </a:r>
                      <a:r>
                        <a:rPr lang="en-US" sz="1100" b="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heir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own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LEA.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405"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public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275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person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was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contracted</a:t>
                      </a:r>
                      <a:r>
                        <a:rPr lang="en-US" sz="1100" b="0" spc="-1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from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another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Bookman Old Style"/>
                        </a:rPr>
                        <a:t>public</a:t>
                      </a:r>
                      <a:r>
                        <a:rPr sz="1100" b="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Bookman Old Style"/>
                        </a:rPr>
                        <a:t>LEA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to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come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this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LEA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provide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direct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services.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795">
                <a:tc>
                  <a:txBody>
                    <a:bodyPr/>
                    <a:lstStyle/>
                    <a:p>
                      <a:pPr marL="68580">
                        <a:lnSpc>
                          <a:spcPts val="1275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in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private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54940">
                        <a:lnSpc>
                          <a:spcPts val="1300"/>
                        </a:lnSpc>
                        <a:spcBef>
                          <a:spcPts val="15"/>
                        </a:spcBef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person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was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contracted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from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Bookman Old Style"/>
                        </a:rPr>
                        <a:t>private</a:t>
                      </a:r>
                      <a:r>
                        <a:rPr sz="1100" b="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cs typeface="Bookman Old Style"/>
                        </a:rPr>
                        <a:t>entity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,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not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50" dirty="0">
                          <a:latin typeface="+mn-lt"/>
                          <a:cs typeface="Bookman Old Style"/>
                        </a:rPr>
                        <a:t>a</a:t>
                      </a:r>
                      <a:r>
                        <a:rPr lang="en-US" sz="1100" b="0" spc="-5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school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district,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BOCES,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or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charter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school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come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lang="en-US"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this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LEA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provide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direct services.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19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out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public</a:t>
                      </a:r>
                      <a:endParaRPr sz="110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63220">
                        <a:lnSpc>
                          <a:spcPts val="1280"/>
                        </a:lnSpc>
                        <a:spcBef>
                          <a:spcPts val="40"/>
                        </a:spcBef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person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employed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in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this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LEA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is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lang="en-US"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provide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direct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services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lang="en-US"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another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district,</a:t>
                      </a:r>
                      <a:r>
                        <a:rPr sz="1100" b="0" spc="-3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BOCES,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or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charter</a:t>
                      </a:r>
                      <a:r>
                        <a:rPr sz="1100" b="0" spc="-1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school.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68580">
                        <a:lnSpc>
                          <a:spcPts val="1290"/>
                        </a:lnSpc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out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private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63220">
                        <a:lnSpc>
                          <a:spcPts val="1280"/>
                        </a:lnSpc>
                        <a:spcBef>
                          <a:spcPts val="40"/>
                        </a:spcBef>
                      </a:pPr>
                      <a:r>
                        <a:rPr sz="1100" b="0" dirty="0">
                          <a:latin typeface="+mn-lt"/>
                          <a:cs typeface="Bookman Old Style"/>
                        </a:rPr>
                        <a:t>Staff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person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employed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in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this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LEA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is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contracted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25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lang="en-US" sz="1100" b="0" spc="-25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provide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direct</a:t>
                      </a:r>
                      <a:r>
                        <a:rPr sz="1100" b="0" spc="-2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services</a:t>
                      </a:r>
                      <a:r>
                        <a:rPr sz="1100" b="0" spc="-3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to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50" dirty="0">
                          <a:latin typeface="+mn-lt"/>
                          <a:cs typeface="Bookman Old Style"/>
                        </a:rPr>
                        <a:t>a </a:t>
                      </a:r>
                      <a:r>
                        <a:rPr sz="1100" b="0" dirty="0">
                          <a:latin typeface="+mn-lt"/>
                          <a:cs typeface="Bookman Old Style"/>
                        </a:rPr>
                        <a:t>nonpublic</a:t>
                      </a:r>
                      <a:r>
                        <a:rPr sz="1100" b="0" spc="-40" dirty="0">
                          <a:latin typeface="+mn-lt"/>
                          <a:cs typeface="Bookman Old Style"/>
                        </a:rPr>
                        <a:t> </a:t>
                      </a:r>
                      <a:r>
                        <a:rPr sz="1100" b="0" spc="-10" dirty="0">
                          <a:latin typeface="+mn-lt"/>
                          <a:cs typeface="Bookman Old Style"/>
                        </a:rPr>
                        <a:t>school.</a:t>
                      </a:r>
                      <a:endParaRPr sz="1100" dirty="0">
                        <a:latin typeface="+mn-lt"/>
                        <a:cs typeface="Bookman Old Style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2E538C-EEB9-D217-36AB-EF840065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03B6-9B3C-4B1D-9810-9E2C65DC6625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C3B0-2BD9-A967-8457-66FFBB8D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3619" y="442158"/>
            <a:ext cx="11018360" cy="789901"/>
          </a:xfrm>
        </p:spPr>
        <p:txBody>
          <a:bodyPr>
            <a:normAutofit/>
          </a:bodyPr>
          <a:lstStyle/>
          <a:p>
            <a:r>
              <a:rPr lang="en-US" dirty="0"/>
              <a:t>Student and Educator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016A8-D77F-88D6-FA43-67BB1404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F2-8ADC-4157-A6FC-F4E0ABDC9C07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2C7F3-7CD9-0347-5307-C2BD5C50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C6DED-FBC4-A2F0-34E7-DE1C21A9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8" y="1798302"/>
            <a:ext cx="11104762" cy="20476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45339B-B5D5-EAFA-18FD-20E5C09C1F6F}"/>
              </a:ext>
            </a:extLst>
          </p:cNvPr>
          <p:cNvSpPr txBox="1"/>
          <p:nvPr/>
        </p:nvSpPr>
        <p:spPr>
          <a:xfrm>
            <a:off x="1097280" y="4616824"/>
            <a:ext cx="612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There is a plan to add nurses to this report</a:t>
            </a:r>
          </a:p>
        </p:txBody>
      </p:sp>
    </p:spTree>
    <p:extLst>
      <p:ext uri="{BB962C8B-B14F-4D97-AF65-F5344CB8AC3E}">
        <p14:creationId xmlns:p14="http://schemas.microsoft.com/office/powerpoint/2010/main" val="142766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46BE6-2410-5AF6-E781-B2C99DC9A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A395-B04F-8EEB-EE87-3E732069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Teachers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ED365-48E9-347B-CBDA-A99E4B1F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B389-AC5A-4C42-BCF0-C758358D892A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EE6EC-03DC-0E1B-1320-7803807A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Staff Snapshot (SIRS-320)</a:t>
            </a:r>
          </a:p>
          <a:p>
            <a:pPr lvl="1"/>
            <a:r>
              <a:rPr lang="en-US" dirty="0"/>
              <a:t>TEACH ID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TEACHER Title</a:t>
            </a:r>
          </a:p>
          <a:p>
            <a:pPr lvl="1"/>
            <a:r>
              <a:rPr lang="en-US" dirty="0"/>
              <a:t>Primary Location – if more than one building use “0000”</a:t>
            </a:r>
          </a:p>
          <a:p>
            <a:pPr lvl="1"/>
            <a:r>
              <a:rPr lang="en-US" dirty="0"/>
              <a:t>Itinerant Staff – “Y” for staff not employed by LEA but responsible for students</a:t>
            </a:r>
          </a:p>
          <a:p>
            <a:pPr lvl="2"/>
            <a:r>
              <a:rPr lang="en-US" sz="1800" b="0" i="0" u="none" strike="noStrike" baseline="0" dirty="0"/>
              <a:t>BOCES staff not assigned on a permanent or consistent basis to a district should only be reported as BOCES staff. </a:t>
            </a:r>
          </a:p>
          <a:p>
            <a:pPr lvl="2"/>
            <a:r>
              <a:rPr lang="en-US" sz="1800" b="0" i="0" u="none" strike="noStrike" baseline="0" dirty="0"/>
              <a:t>BOCES staff working in multiple districts may be reported solely by the BOCES. </a:t>
            </a:r>
            <a:endParaRPr lang="en-US" dirty="0"/>
          </a:p>
          <a:p>
            <a:pPr lvl="1"/>
            <a:r>
              <a:rPr lang="en-US" dirty="0"/>
              <a:t>Include substitutes if serving as the Teacher of Record</a:t>
            </a:r>
          </a:p>
          <a:p>
            <a:pPr lvl="1"/>
            <a:r>
              <a:rPr lang="en-US" dirty="0"/>
              <a:t>Certification Exemption Code - Charter Schools only </a:t>
            </a:r>
          </a:p>
          <a:p>
            <a:r>
              <a:rPr lang="en-US" b="1" dirty="0"/>
              <a:t>Course Instructor Assignment</a:t>
            </a:r>
          </a:p>
          <a:p>
            <a:pPr lvl="1"/>
            <a:r>
              <a:rPr lang="en-US" dirty="0"/>
              <a:t>Teaching Assignment based on State Course Code</a:t>
            </a:r>
          </a:p>
          <a:p>
            <a:r>
              <a:rPr lang="en-US" b="1" dirty="0"/>
              <a:t>Student Class Entry/Exit</a:t>
            </a:r>
          </a:p>
          <a:p>
            <a:pPr lvl="1"/>
            <a:r>
              <a:rPr lang="en-US" dirty="0"/>
              <a:t>Registration - Students in course section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9576" y="1893603"/>
            <a:ext cx="1697663" cy="4022725"/>
          </a:xfrm>
          <a:prstGeom prst="rect">
            <a:avLst/>
          </a:prstGeom>
          <a:ln>
            <a:solidFill>
              <a:srgbClr val="4E5A72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1DF04-3260-EB22-2081-DC3262A9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3458-8606-4758-B79C-69E814837387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13A33-A848-BFA1-F808-0201A36D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2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0581" y="0"/>
            <a:ext cx="10058400" cy="789901"/>
          </a:xfrm>
        </p:spPr>
        <p:txBody>
          <a:bodyPr/>
          <a:lstStyle/>
          <a:p>
            <a:r>
              <a:rPr lang="en-US" dirty="0"/>
              <a:t>Teacher </a:t>
            </a:r>
            <a:r>
              <a:rPr lang="en-US" dirty="0" err="1"/>
              <a:t>ePMF</a:t>
            </a:r>
            <a:r>
              <a:rPr lang="en-US" dirty="0"/>
              <a:t> Data Flow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45858" y="3615132"/>
            <a:ext cx="4191000" cy="2438400"/>
          </a:xfrm>
          <a:prstGeom prst="rect">
            <a:avLst/>
          </a:prstGeom>
          <a:solidFill>
            <a:srgbClr val="D4D7D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2012058" y="114657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5359" y="1146570"/>
            <a:ext cx="80010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pPr lvl="1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93059" y="871932"/>
            <a:ext cx="1828799" cy="4199428"/>
            <a:chOff x="762001" y="1567534"/>
            <a:chExt cx="1828799" cy="4049532"/>
          </a:xfrm>
        </p:grpSpPr>
        <p:sp>
          <p:nvSpPr>
            <p:cNvPr id="24" name="Freeform 23"/>
            <p:cNvSpPr/>
            <p:nvPr/>
          </p:nvSpPr>
          <p:spPr>
            <a:xfrm>
              <a:off x="762001" y="1567534"/>
              <a:ext cx="1828799" cy="905191"/>
            </a:xfrm>
            <a:custGeom>
              <a:avLst/>
              <a:gdLst>
                <a:gd name="connsiteX0" fmla="*/ 0 w 1828799"/>
                <a:gd name="connsiteY0" fmla="*/ 90519 h 905191"/>
                <a:gd name="connsiteX1" fmla="*/ 90519 w 1828799"/>
                <a:gd name="connsiteY1" fmla="*/ 0 h 905191"/>
                <a:gd name="connsiteX2" fmla="*/ 1738280 w 1828799"/>
                <a:gd name="connsiteY2" fmla="*/ 0 h 905191"/>
                <a:gd name="connsiteX3" fmla="*/ 1828799 w 1828799"/>
                <a:gd name="connsiteY3" fmla="*/ 90519 h 905191"/>
                <a:gd name="connsiteX4" fmla="*/ 1828799 w 1828799"/>
                <a:gd name="connsiteY4" fmla="*/ 814672 h 905191"/>
                <a:gd name="connsiteX5" fmla="*/ 1738280 w 1828799"/>
                <a:gd name="connsiteY5" fmla="*/ 905191 h 905191"/>
                <a:gd name="connsiteX6" fmla="*/ 90519 w 1828799"/>
                <a:gd name="connsiteY6" fmla="*/ 905191 h 905191"/>
                <a:gd name="connsiteX7" fmla="*/ 0 w 1828799"/>
                <a:gd name="connsiteY7" fmla="*/ 814672 h 905191"/>
                <a:gd name="connsiteX8" fmla="*/ 0 w 1828799"/>
                <a:gd name="connsiteY8" fmla="*/ 90519 h 90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799" h="905191">
                  <a:moveTo>
                    <a:pt x="0" y="90519"/>
                  </a:moveTo>
                  <a:cubicBezTo>
                    <a:pt x="0" y="40527"/>
                    <a:pt x="40527" y="0"/>
                    <a:pt x="90519" y="0"/>
                  </a:cubicBezTo>
                  <a:lnTo>
                    <a:pt x="1738280" y="0"/>
                  </a:lnTo>
                  <a:cubicBezTo>
                    <a:pt x="1788272" y="0"/>
                    <a:pt x="1828799" y="40527"/>
                    <a:pt x="1828799" y="90519"/>
                  </a:cubicBezTo>
                  <a:lnTo>
                    <a:pt x="1828799" y="814672"/>
                  </a:lnTo>
                  <a:cubicBezTo>
                    <a:pt x="1828799" y="864664"/>
                    <a:pt x="1788272" y="905191"/>
                    <a:pt x="1738280" y="905191"/>
                  </a:cubicBezTo>
                  <a:lnTo>
                    <a:pt x="90519" y="905191"/>
                  </a:lnTo>
                  <a:cubicBezTo>
                    <a:pt x="40527" y="905191"/>
                    <a:pt x="0" y="864664"/>
                    <a:pt x="0" y="814672"/>
                  </a:cubicBezTo>
                  <a:lnTo>
                    <a:pt x="0" y="90519"/>
                  </a:lnTo>
                  <a:close/>
                </a:path>
              </a:pathLst>
            </a:custGeom>
            <a:solidFill>
              <a:srgbClr val="00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192" tIns="133192" rIns="133192" bIns="1331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HR System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295400" y="2644627"/>
              <a:ext cx="761999" cy="2218636"/>
            </a:xfrm>
            <a:custGeom>
              <a:avLst/>
              <a:gdLst>
                <a:gd name="connsiteX0" fmla="*/ 0 w 1846063"/>
                <a:gd name="connsiteY0" fmla="*/ 365760 h 1828799"/>
                <a:gd name="connsiteX1" fmla="*/ 931664 w 1846063"/>
                <a:gd name="connsiteY1" fmla="*/ 365760 h 1828799"/>
                <a:gd name="connsiteX2" fmla="*/ 931664 w 1846063"/>
                <a:gd name="connsiteY2" fmla="*/ 0 h 1828799"/>
                <a:gd name="connsiteX3" fmla="*/ 1846063 w 1846063"/>
                <a:gd name="connsiteY3" fmla="*/ 914400 h 1828799"/>
                <a:gd name="connsiteX4" fmla="*/ 931664 w 1846063"/>
                <a:gd name="connsiteY4" fmla="*/ 1828799 h 1828799"/>
                <a:gd name="connsiteX5" fmla="*/ 931664 w 1846063"/>
                <a:gd name="connsiteY5" fmla="*/ 1463039 h 1828799"/>
                <a:gd name="connsiteX6" fmla="*/ 0 w 1846063"/>
                <a:gd name="connsiteY6" fmla="*/ 1463039 h 1828799"/>
                <a:gd name="connsiteX7" fmla="*/ 0 w 1846063"/>
                <a:gd name="connsiteY7" fmla="*/ 365760 h 182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6063" h="1828799">
                  <a:moveTo>
                    <a:pt x="1476850" y="0"/>
                  </a:moveTo>
                  <a:lnTo>
                    <a:pt x="1476850" y="922951"/>
                  </a:lnTo>
                  <a:lnTo>
                    <a:pt x="1846063" y="922951"/>
                  </a:lnTo>
                  <a:lnTo>
                    <a:pt x="923031" y="1828799"/>
                  </a:lnTo>
                  <a:lnTo>
                    <a:pt x="0" y="922951"/>
                  </a:lnTo>
                  <a:lnTo>
                    <a:pt x="369213" y="922951"/>
                  </a:lnTo>
                  <a:lnTo>
                    <a:pt x="369213" y="0"/>
                  </a:lnTo>
                  <a:lnTo>
                    <a:pt x="1476850" y="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760" tIns="0" rIns="365760" bIns="5486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14400" y="5105400"/>
              <a:ext cx="1600200" cy="511666"/>
            </a:xfrm>
            <a:custGeom>
              <a:avLst/>
              <a:gdLst>
                <a:gd name="connsiteX0" fmla="*/ 0 w 1828799"/>
                <a:gd name="connsiteY0" fmla="*/ 111106 h 1111055"/>
                <a:gd name="connsiteX1" fmla="*/ 111106 w 1828799"/>
                <a:gd name="connsiteY1" fmla="*/ 0 h 1111055"/>
                <a:gd name="connsiteX2" fmla="*/ 1717694 w 1828799"/>
                <a:gd name="connsiteY2" fmla="*/ 0 h 1111055"/>
                <a:gd name="connsiteX3" fmla="*/ 1828800 w 1828799"/>
                <a:gd name="connsiteY3" fmla="*/ 111106 h 1111055"/>
                <a:gd name="connsiteX4" fmla="*/ 1828799 w 1828799"/>
                <a:gd name="connsiteY4" fmla="*/ 999950 h 1111055"/>
                <a:gd name="connsiteX5" fmla="*/ 1717693 w 1828799"/>
                <a:gd name="connsiteY5" fmla="*/ 1111056 h 1111055"/>
                <a:gd name="connsiteX6" fmla="*/ 111106 w 1828799"/>
                <a:gd name="connsiteY6" fmla="*/ 1111055 h 1111055"/>
                <a:gd name="connsiteX7" fmla="*/ 0 w 1828799"/>
                <a:gd name="connsiteY7" fmla="*/ 999949 h 1111055"/>
                <a:gd name="connsiteX8" fmla="*/ 0 w 1828799"/>
                <a:gd name="connsiteY8" fmla="*/ 111106 h 111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799" h="1111055">
                  <a:moveTo>
                    <a:pt x="0" y="111106"/>
                  </a:moveTo>
                  <a:cubicBezTo>
                    <a:pt x="0" y="49744"/>
                    <a:pt x="49744" y="0"/>
                    <a:pt x="111106" y="0"/>
                  </a:cubicBezTo>
                  <a:lnTo>
                    <a:pt x="1717694" y="0"/>
                  </a:lnTo>
                  <a:cubicBezTo>
                    <a:pt x="1779056" y="0"/>
                    <a:pt x="1828800" y="49744"/>
                    <a:pt x="1828800" y="111106"/>
                  </a:cubicBezTo>
                  <a:cubicBezTo>
                    <a:pt x="1828800" y="407387"/>
                    <a:pt x="1828799" y="703669"/>
                    <a:pt x="1828799" y="999950"/>
                  </a:cubicBezTo>
                  <a:cubicBezTo>
                    <a:pt x="1828799" y="1061312"/>
                    <a:pt x="1779055" y="1111056"/>
                    <a:pt x="1717693" y="1111056"/>
                  </a:cubicBezTo>
                  <a:lnTo>
                    <a:pt x="111106" y="1111055"/>
                  </a:lnTo>
                  <a:cubicBezTo>
                    <a:pt x="49744" y="1111055"/>
                    <a:pt x="0" y="1061311"/>
                    <a:pt x="0" y="999949"/>
                  </a:cubicBezTo>
                  <a:lnTo>
                    <a:pt x="0" y="111106"/>
                  </a:lnTo>
                  <a:close/>
                </a:path>
              </a:pathLst>
            </a:custGeom>
            <a:solidFill>
              <a:srgbClr val="009999">
                <a:alpha val="6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222" tIns="139222" rIns="139222" bIns="13922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Staff Snapshot</a:t>
              </a:r>
            </a:p>
          </p:txBody>
        </p: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90272871"/>
              </p:ext>
            </p:extLst>
          </p:nvPr>
        </p:nvGraphicFramePr>
        <p:xfrm>
          <a:off x="4831458" y="871932"/>
          <a:ext cx="3585487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4221858" y="4864494"/>
            <a:ext cx="1676400" cy="0"/>
          </a:xfrm>
          <a:prstGeom prst="straightConnector1">
            <a:avLst/>
          </a:prstGeom>
          <a:ln w="76200">
            <a:solidFill>
              <a:srgbClr val="D3AA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84171" y="5328025"/>
            <a:ext cx="2590800" cy="95410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Staff Snapshot needs to be loaded in Level 0 before Course Instructor Assignment and Student Class Entry/Exit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945" y="4592501"/>
            <a:ext cx="1987899" cy="73866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Shows the course and course section the teacher is assigned to.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7945" y="5399006"/>
            <a:ext cx="2230600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The # of students in each course section.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7945" y="3462732"/>
            <a:ext cx="1987899" cy="10156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Courses are mapped to state course codes. The SCED Course Crosswalk maps state course codes to certification titles.</a:t>
            </a:r>
          </a:p>
        </p:txBody>
      </p:sp>
      <p:sp>
        <p:nvSpPr>
          <p:cNvPr id="33" name="Left Brace 32"/>
          <p:cNvSpPr/>
          <p:nvPr/>
        </p:nvSpPr>
        <p:spPr>
          <a:xfrm>
            <a:off x="7346058" y="3462732"/>
            <a:ext cx="142386" cy="1015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7346058" y="4592501"/>
            <a:ext cx="152400" cy="7355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>
            <a:off x="7357826" y="5399006"/>
            <a:ext cx="152400" cy="5232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/>
          <p:cNvSpPr/>
          <p:nvPr/>
        </p:nvSpPr>
        <p:spPr>
          <a:xfrm rot="16200000">
            <a:off x="3269488" y="3886045"/>
            <a:ext cx="220172" cy="25908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AC07E-E3B4-96DB-3E3D-DCA1377A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1DE6-8F7C-4381-A31D-5ED84ECD0100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EDFFD-A93A-08BA-F159-8E586D8A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6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1411034"/>
          </a:xfrm>
        </p:spPr>
        <p:txBody>
          <a:bodyPr>
            <a:normAutofit fontScale="92500"/>
          </a:bodyPr>
          <a:lstStyle/>
          <a:p>
            <a:r>
              <a:rPr lang="en-US" dirty="0"/>
              <a:t>Maps the courses in your student management system to State Course Codes</a:t>
            </a:r>
          </a:p>
          <a:p>
            <a:pPr lvl="1"/>
            <a:r>
              <a:rPr lang="en-US" dirty="0"/>
              <a:t>Must be imported into Level 0 before Course Instructor Assignment &amp; Student Class Entry/Exit templates</a:t>
            </a:r>
          </a:p>
          <a:p>
            <a:pPr lvl="1"/>
            <a:r>
              <a:rPr lang="en-US" dirty="0"/>
              <a:t>If you change the State Course Code for a course, you must import the Course template into Level 0 again</a:t>
            </a:r>
          </a:p>
          <a:p>
            <a:pPr lvl="1"/>
            <a:r>
              <a:rPr lang="en-US" dirty="0"/>
              <a:t>State course codes are mapped to specific teacher certification areas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606" y="3865043"/>
            <a:ext cx="11399744" cy="14279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4C81-FDA9-FE1F-A767-D7169AF9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81DE-059A-4EBE-B140-E7EE78BD31DF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C810-8B46-62E8-F058-3F8F1589A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Reported?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Non-Teaching Professionals</a:t>
            </a:r>
          </a:p>
          <a:p>
            <a:pPr lvl="1"/>
            <a:r>
              <a:rPr lang="en-US" dirty="0"/>
              <a:t>Administrators (principals, directors,  coordinators, business officials, superintendents)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Principals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School counselor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Social worker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School Nurse</a:t>
            </a:r>
          </a:p>
          <a:p>
            <a:pPr lvl="1"/>
            <a:r>
              <a:rPr lang="en-US" dirty="0"/>
              <a:t>Speech &amp; language pathologist</a:t>
            </a:r>
          </a:p>
          <a:p>
            <a:pPr lvl="1"/>
            <a:r>
              <a:rPr lang="en-US" dirty="0"/>
              <a:t>OT/PT</a:t>
            </a:r>
          </a:p>
          <a:p>
            <a:pPr lvl="1"/>
            <a:r>
              <a:rPr lang="en-US" dirty="0"/>
              <a:t>Psychologist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Teachers</a:t>
            </a:r>
          </a:p>
          <a:p>
            <a:pPr lvl="1"/>
            <a:r>
              <a:rPr lang="en-US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 teaching staff, including long-term substitute teachers </a:t>
            </a:r>
            <a:r>
              <a:rPr lang="en-US" sz="18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serving as the teacher of record responsible for the course</a:t>
            </a:r>
            <a:endParaRPr lang="en-US" sz="18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Short term sub options:</a:t>
            </a:r>
          </a:p>
          <a:p>
            <a:pPr lvl="3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 sub;</a:t>
            </a:r>
          </a:p>
          <a:p>
            <a:pPr lvl="3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Leave teacher in place;</a:t>
            </a:r>
          </a:p>
          <a:p>
            <a:pPr lvl="3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 a teacher who is overseeing sub</a:t>
            </a:r>
          </a:p>
          <a:p>
            <a:pPr lvl="1"/>
            <a:r>
              <a:rPr lang="en-US" dirty="0"/>
              <a:t>AIS</a:t>
            </a:r>
          </a:p>
          <a:p>
            <a:pPr lvl="1"/>
            <a:r>
              <a:rPr lang="en-US" dirty="0"/>
              <a:t>Reading Recovery </a:t>
            </a:r>
          </a:p>
          <a:p>
            <a:pPr lvl="1"/>
            <a:r>
              <a:rPr lang="en-US" dirty="0"/>
              <a:t>Library Media Specialist</a:t>
            </a:r>
          </a:p>
          <a:p>
            <a:pPr lvl="1"/>
            <a:r>
              <a:rPr lang="en-US" dirty="0"/>
              <a:t>Special Education </a:t>
            </a:r>
          </a:p>
          <a:p>
            <a:pPr lvl="1"/>
            <a:r>
              <a:rPr lang="en-US" dirty="0"/>
              <a:t>English as a New Language (ENL)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B7665-61EA-4E9A-987A-2A2C5D29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9294-42B3-48CF-9488-63296ECEDA35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1CAEC-BC4E-3999-F6F1-8E483AED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59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6C4347-9E62-629F-441F-66FA4661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D1E9-4846-471C-8743-9E484E1FA196}" type="datetime1">
              <a:rPr lang="en-US" smtClean="0"/>
              <a:t>2/27/2024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B1C66-756E-24F8-1D2D-DDB464FB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B5C128-2897-23C0-585A-86C797F4F2F4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533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Courses Ending in State Exams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631FF-16D3-EA99-792F-5DBE70F21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57" y="1196245"/>
            <a:ext cx="3790476" cy="4752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310104-D423-C838-6EBD-389324C70803}"/>
              </a:ext>
            </a:extLst>
          </p:cNvPr>
          <p:cNvSpPr txBox="1"/>
          <p:nvPr/>
        </p:nvSpPr>
        <p:spPr>
          <a:xfrm>
            <a:off x="5647765" y="1317812"/>
            <a:ext cx="4930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Exceptions: </a:t>
            </a:r>
            <a:r>
              <a:rPr lang="en-US" dirty="0"/>
              <a:t>If the course is an AP or IB course that ends in a Regents exam, use the correct AP or IB Course Code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174951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 Comprehensive Course Catalog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67" y="1890813"/>
            <a:ext cx="11793943" cy="3808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9508" y="5837129"/>
            <a:ext cx="1179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http://www.p12.nysed.gov/irs/courseCatalog/home.html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B3B2C-3CEF-B12A-85F3-D1DE10E7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0A-D0F2-421A-A565-C945CB065697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F727A-C128-E3CB-63F6-889DAF60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Instructor Assignment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Teaching Assignment information for each teacher</a:t>
            </a:r>
          </a:p>
          <a:p>
            <a:pPr lvl="1"/>
            <a:r>
              <a:rPr lang="en-US" dirty="0"/>
              <a:t>Course and Course Sections</a:t>
            </a:r>
          </a:p>
          <a:p>
            <a:r>
              <a:rPr lang="en-US" dirty="0"/>
              <a:t>Who is included </a:t>
            </a:r>
          </a:p>
          <a:p>
            <a:pPr lvl="1"/>
            <a:r>
              <a:rPr lang="en-US" dirty="0"/>
              <a:t>All staff reported with TEACHER title in Staff Snapshot</a:t>
            </a:r>
          </a:p>
          <a:p>
            <a:pPr lvl="1"/>
            <a:r>
              <a:rPr lang="en-US" dirty="0"/>
              <a:t>Daily subs do not need to be reported UNLESS they are the teacher of record/primary teacher of the course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59A25-3927-03AA-4398-408B36FC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431F-B1D8-4E37-8241-E0C604F57B79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B1E9-BC77-ACF7-0901-1113183F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43500870"/>
              </p:ext>
            </p:extLst>
          </p:nvPr>
        </p:nvGraphicFramePr>
        <p:xfrm>
          <a:off x="617220" y="494663"/>
          <a:ext cx="11026140" cy="518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95349582"/>
                    </a:ext>
                  </a:extLst>
                </a:gridCol>
                <a:gridCol w="6835140">
                  <a:extLst>
                    <a:ext uri="{9D8B030D-6E8A-4147-A177-3AD203B41FA5}">
                      <a16:colId xmlns:a16="http://schemas.microsoft.com/office/drawing/2014/main" val="2215542358"/>
                    </a:ext>
                  </a:extLst>
                </a:gridCol>
              </a:tblGrid>
              <a:tr h="423642">
                <a:tc>
                  <a:txBody>
                    <a:bodyPr/>
                    <a:lstStyle/>
                    <a:p>
                      <a:r>
                        <a:rPr lang="en-US" dirty="0"/>
                        <a:t>Elements of Course Instructor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5758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Course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School</a:t>
                      </a:r>
                      <a:r>
                        <a:rPr lang="en-US" sz="1600" baseline="0" dirty="0"/>
                        <a:t> building/location of assignment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65672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Local</a:t>
                      </a:r>
                      <a:r>
                        <a:rPr lang="en-US" sz="1600" baseline="0" dirty="0"/>
                        <a:t> Course Code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Teaching Assignment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43470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Section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Teaching Assignment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57208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Instructor</a:t>
                      </a:r>
                      <a:r>
                        <a:rPr lang="en-US" sz="1600" baseline="0" dirty="0"/>
                        <a:t> TEACH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Who is the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1256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r>
                        <a:rPr lang="en-US" sz="1600" dirty="0"/>
                        <a:t>Instructor</a:t>
                      </a:r>
                      <a:r>
                        <a:rPr lang="en-US" sz="1600" baseline="0" dirty="0"/>
                        <a:t> Start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long they taught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889739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Instructor</a:t>
                      </a:r>
                      <a:r>
                        <a:rPr lang="en-US" sz="1600" baseline="0" dirty="0"/>
                        <a:t> End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long they taught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599312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Primary Instructor</a:t>
                      </a:r>
                      <a:r>
                        <a:rPr lang="en-US" sz="1600" baseline="0" dirty="0"/>
                        <a:t> 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Role of teacher 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47186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Primary Special</a:t>
                      </a:r>
                      <a:r>
                        <a:rPr lang="en-US" sz="1600" baseline="0" dirty="0"/>
                        <a:t> Education 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Role of teacher 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901793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Primary ENL Instructor</a:t>
                      </a:r>
                      <a:r>
                        <a:rPr lang="en-US" sz="1600" baseline="0" dirty="0"/>
                        <a:t> 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Role of teacher 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6425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Incidental</a:t>
                      </a:r>
                      <a:r>
                        <a:rPr lang="en-US" sz="1600" baseline="0" dirty="0"/>
                        <a:t> Teaching Assignment 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Teaching</a:t>
                      </a:r>
                      <a:r>
                        <a:rPr lang="en-US" sz="1600" baseline="0" dirty="0"/>
                        <a:t> out of certification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205236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Primary</a:t>
                      </a:r>
                      <a:r>
                        <a:rPr lang="en-US" sz="1600" baseline="0" dirty="0"/>
                        <a:t> Instruction Delivery 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Face-to-Face, Distance Learning, Blended,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4573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Primary</a:t>
                      </a:r>
                      <a:r>
                        <a:rPr lang="en-US" sz="1600" baseline="0" dirty="0"/>
                        <a:t> Course Instruction Language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Primary language for providing instruction in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88505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786D9-C80D-1029-173E-9705FA2B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28B8-E1DF-4F4A-9E6E-C4F3A68722E6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1F50B-50F0-B028-6617-A5C89C37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85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1375" y="2920154"/>
            <a:ext cx="3241965" cy="2878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Role </a:t>
            </a:r>
          </a:p>
          <a:p>
            <a:pPr lvl="1"/>
            <a:r>
              <a:rPr lang="en-US" dirty="0"/>
              <a:t>If ENL or Sp. Ed. teacher is pulling students from classes for services, then a separate course and roster is needed</a:t>
            </a:r>
          </a:p>
          <a:p>
            <a:pPr lvl="2"/>
            <a:r>
              <a:rPr lang="en-US" dirty="0"/>
              <a:t>ENL – 51008 (K-6) or 01008 (7-12)</a:t>
            </a:r>
          </a:p>
          <a:p>
            <a:pPr lvl="2"/>
            <a:r>
              <a:rPr lang="en-US" dirty="0"/>
              <a:t>Resource – 99004 (K-6) or 99005 (7-12)</a:t>
            </a:r>
          </a:p>
          <a:p>
            <a:pPr lvl="1"/>
            <a:r>
              <a:rPr lang="en-US" dirty="0"/>
              <a:t>All indicators are subject to certification matches</a:t>
            </a:r>
          </a:p>
          <a:p>
            <a:pPr marL="201168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3396416"/>
              </p:ext>
            </p:extLst>
          </p:nvPr>
        </p:nvGraphicFramePr>
        <p:xfrm>
          <a:off x="622068" y="1800543"/>
          <a:ext cx="7281950" cy="4345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975">
                  <a:extLst>
                    <a:ext uri="{9D8B030D-6E8A-4147-A177-3AD203B41FA5}">
                      <a16:colId xmlns:a16="http://schemas.microsoft.com/office/drawing/2014/main" val="218184435"/>
                    </a:ext>
                  </a:extLst>
                </a:gridCol>
                <a:gridCol w="3640975">
                  <a:extLst>
                    <a:ext uri="{9D8B030D-6E8A-4147-A177-3AD203B41FA5}">
                      <a16:colId xmlns:a16="http://schemas.microsoft.com/office/drawing/2014/main" val="23990704"/>
                    </a:ext>
                  </a:extLst>
                </a:gridCol>
              </a:tblGrid>
              <a:tr h="343638">
                <a:tc>
                  <a:txBody>
                    <a:bodyPr/>
                    <a:lstStyle/>
                    <a:p>
                      <a:r>
                        <a:rPr lang="en-US" sz="1400" dirty="0"/>
                        <a:t>Role (Y/N)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21444"/>
                  </a:ext>
                </a:extLst>
              </a:tr>
              <a:tr h="593128">
                <a:tc>
                  <a:txBody>
                    <a:bodyPr/>
                    <a:lstStyle/>
                    <a:p>
                      <a:r>
                        <a:rPr lang="en-US" sz="1400" dirty="0"/>
                        <a:t>Primary Instructor Indicator</a:t>
                      </a:r>
                    </a:p>
                    <a:p>
                      <a:r>
                        <a:rPr lang="en-US" sz="1400" dirty="0"/>
                        <a:t>(Required)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Teacher</a:t>
                      </a:r>
                      <a:r>
                        <a:rPr lang="en-US" sz="1400" baseline="0" dirty="0"/>
                        <a:t> has primary responsibility for the course content (classroom teacher)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2564"/>
                  </a:ext>
                </a:extLst>
              </a:tr>
              <a:tr h="1609919">
                <a:tc>
                  <a:txBody>
                    <a:bodyPr/>
                    <a:lstStyle/>
                    <a:p>
                      <a:r>
                        <a:rPr lang="en-US" sz="1400" dirty="0"/>
                        <a:t>Primary Special Education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Special</a:t>
                      </a:r>
                      <a:r>
                        <a:rPr lang="en-US" sz="1400" baseline="0" dirty="0"/>
                        <a:t> education teacher for the course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Special education teachers that push-in to classes to provide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If special education teacher is also the primary teacher or a co-teacher, then you would also give them the primary instructor indicator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570532"/>
                  </a:ext>
                </a:extLst>
              </a:tr>
              <a:tr h="1609919">
                <a:tc>
                  <a:txBody>
                    <a:bodyPr/>
                    <a:lstStyle/>
                    <a:p>
                      <a:r>
                        <a:rPr lang="en-US" sz="1400" dirty="0"/>
                        <a:t>Primary</a:t>
                      </a:r>
                      <a:r>
                        <a:rPr lang="en-US" sz="1400" baseline="0" dirty="0"/>
                        <a:t> ENL Instructor Indicator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</a:t>
                      </a:r>
                      <a:r>
                        <a:rPr lang="en-US" sz="1400" baseline="0" dirty="0"/>
                        <a:t> English as a New Language teacher for the course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ENL teachers that push-in to classes to provide services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If the ENL teacher is also the primary teacher or a co-teacher, then you would also give them the primary instructor indicator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3917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80F10-B3CB-28BD-B7E2-2688BECB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D2C4-A5D9-4244-97E9-AFF170D56D2A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4075-A310-041B-08BF-15266AF4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Incidental Teaching Assignment Indicator</a:t>
            </a:r>
            <a:br>
              <a:rPr lang="en-US" dirty="0"/>
            </a:br>
            <a:r>
              <a:rPr lang="en-US" sz="2400" dirty="0"/>
              <a:t>(Districts and BOCES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Teachers can be assigned to teach classes outside of their certification (Y/N)</a:t>
            </a:r>
          </a:p>
          <a:p>
            <a:pPr lvl="1"/>
            <a:r>
              <a:rPr lang="en-US" dirty="0"/>
              <a:t>A superintendent of schools may assign certified teachers to teach a subject not covered by their certificate (incidental teaching) </a:t>
            </a:r>
            <a:r>
              <a:rPr lang="en-US" b="1" dirty="0"/>
              <a:t>for a period not to exceed ten classroom hours a week </a:t>
            </a:r>
            <a:r>
              <a:rPr lang="en-US" dirty="0"/>
              <a:t>during the 2023-2024 school year, when no certified or qualified teacher is available after extensive and documented recruitment. </a:t>
            </a:r>
          </a:p>
          <a:p>
            <a:pPr lvl="1"/>
            <a:r>
              <a:rPr lang="en-US" dirty="0"/>
              <a:t>BOCES Superintendent reviews and approves the requests for incidental teaching. </a:t>
            </a:r>
          </a:p>
          <a:p>
            <a:pPr lvl="1"/>
            <a:r>
              <a:rPr lang="en-US" dirty="0">
                <a:hlinkClick r:id="rId2"/>
              </a:rPr>
              <a:t>https://www.highered.nysed.gov/tcert/resteachers/employmentissues.html#incidental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Identifying Incidental Teaching Assignments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Report your data to L2RPT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Run SIRS-328 Out of Certification Report using Certified Status is “No”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Decide if any of the teaching assignments are incidental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Complete form and submit to BOCES for superintendent approval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Add Incidental Teacher Assignment Indicator in SMS 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Report your data to L2RPT again (refreshes nightly)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1352A-A2F3-B4F5-5F2F-F2F93EE4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46EA-A325-47ED-9676-DF6C66C7CE9A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DBEF-6AF8-6BC3-0609-997C92F1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32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hazard\AppData\Local\Temp\SNAGHTML6d223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2443624"/>
            <a:ext cx="10982325" cy="15240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SIRS-328 Out of Certification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D58BD-CC67-C766-D5F9-7B7DA07F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EBC0-94E0-477A-8E0C-A6C3C4F694AF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4A7B6-BA31-5314-3D5C-3AA00CB2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7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 Entry/Exit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Contains Course Roster information  </a:t>
            </a:r>
          </a:p>
          <a:p>
            <a:pPr lvl="1"/>
            <a:r>
              <a:rPr lang="en-US" sz="2000" dirty="0"/>
              <a:t># of students in each course section </a:t>
            </a:r>
          </a:p>
          <a:p>
            <a:r>
              <a:rPr lang="en-US" sz="2400" dirty="0"/>
              <a:t>Who is included </a:t>
            </a:r>
          </a:p>
          <a:p>
            <a:pPr lvl="1"/>
            <a:r>
              <a:rPr lang="en-US" sz="2000" dirty="0"/>
              <a:t>All students in every course</a:t>
            </a:r>
          </a:p>
          <a:p>
            <a:pPr lvl="1"/>
            <a:r>
              <a:rPr lang="en-US" sz="2000" dirty="0"/>
              <a:t>Also include students where the school has “Instructional Reporting” only responsibilities (0055 enrollment)</a:t>
            </a:r>
          </a:p>
          <a:p>
            <a:pPr lvl="2"/>
            <a:r>
              <a:rPr lang="en-US" sz="1600" dirty="0"/>
              <a:t>Non-district students in BOCES Classrooms located in district school buildings</a:t>
            </a:r>
          </a:p>
          <a:p>
            <a:pPr lvl="3"/>
            <a:r>
              <a:rPr lang="en-US" sz="1600" dirty="0"/>
              <a:t>BOCES reports the students in the BOCES courses</a:t>
            </a:r>
          </a:p>
          <a:p>
            <a:pPr lvl="3"/>
            <a:r>
              <a:rPr lang="en-US" sz="1600" dirty="0"/>
              <a:t>District reports the students in specials (art, music, PE,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A student placed in your district by another district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EDEF-DCC0-9A15-5946-17563152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9644-F49F-416C-A0FA-CAE65B521FAE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4865-1E2B-10F7-83D5-5D7B6F22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43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71393934"/>
              </p:ext>
            </p:extLst>
          </p:nvPr>
        </p:nvGraphicFramePr>
        <p:xfrm>
          <a:off x="617220" y="494663"/>
          <a:ext cx="11026140" cy="319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95349582"/>
                    </a:ext>
                  </a:extLst>
                </a:gridCol>
                <a:gridCol w="6835140">
                  <a:extLst>
                    <a:ext uri="{9D8B030D-6E8A-4147-A177-3AD203B41FA5}">
                      <a16:colId xmlns:a16="http://schemas.microsoft.com/office/drawing/2014/main" val="2215542358"/>
                    </a:ext>
                  </a:extLst>
                </a:gridCol>
              </a:tblGrid>
              <a:tr h="423642">
                <a:tc>
                  <a:txBody>
                    <a:bodyPr/>
                    <a:lstStyle/>
                    <a:p>
                      <a:r>
                        <a:rPr lang="en-US" dirty="0"/>
                        <a:t>Elements of Student Class Entry/Exit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5758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Course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School</a:t>
                      </a:r>
                      <a:r>
                        <a:rPr lang="en-US" sz="1600" baseline="0" dirty="0"/>
                        <a:t> building/location of course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965672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Local</a:t>
                      </a:r>
                      <a:r>
                        <a:rPr lang="en-US" sz="1600" baseline="0" dirty="0"/>
                        <a:t> Course Code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Teaching Assignment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43470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Section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Teaching Assignment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57208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Student</a:t>
                      </a:r>
                      <a:r>
                        <a:rPr lang="en-US" sz="1600" baseline="0" dirty="0"/>
                        <a:t>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Who is the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1256"/>
                  </a:ext>
                </a:extLst>
              </a:tr>
              <a:tr h="388338">
                <a:tc>
                  <a:txBody>
                    <a:bodyPr/>
                    <a:lstStyle/>
                    <a:p>
                      <a:r>
                        <a:rPr lang="en-US" sz="1600" dirty="0"/>
                        <a:t>Class Entry</a:t>
                      </a:r>
                      <a:r>
                        <a:rPr lang="en-US" sz="1600" baseline="0" dirty="0"/>
                        <a:t>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When student enrolled 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889739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Class </a:t>
                      </a:r>
                      <a:r>
                        <a:rPr lang="en-US" sz="1600" baseline="0" dirty="0"/>
                        <a:t>Exit 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When student dropped the</a:t>
                      </a:r>
                      <a:r>
                        <a:rPr lang="en-US" sz="1600" baseline="0" dirty="0"/>
                        <a:t> class or class ended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599312"/>
                  </a:ext>
                </a:extLst>
              </a:tr>
              <a:tr h="397296">
                <a:tc>
                  <a:txBody>
                    <a:bodyPr/>
                    <a:lstStyle/>
                    <a:p>
                      <a:r>
                        <a:rPr lang="en-US" sz="1600" dirty="0"/>
                        <a:t>Dual/Concurrent</a:t>
                      </a:r>
                      <a:r>
                        <a:rPr lang="en-US" sz="1600" baseline="0" dirty="0"/>
                        <a:t> Credit Indicator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Indicates</a:t>
                      </a:r>
                      <a:r>
                        <a:rPr lang="en-US" sz="1600" baseline="0" dirty="0"/>
                        <a:t> s</a:t>
                      </a:r>
                      <a:r>
                        <a:rPr lang="en-US" sz="1600" dirty="0"/>
                        <a:t>tudent</a:t>
                      </a:r>
                      <a:r>
                        <a:rPr lang="en-US" sz="1600" baseline="0" dirty="0"/>
                        <a:t> can earn both high school and college credit for the course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947186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95C88-8246-8409-C18E-2EBE2E58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3F9E-F6FA-4480-9FDA-398B87D84913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35334-9087-91D1-C6E8-67C6054D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7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21" y="424014"/>
            <a:ext cx="9695238" cy="242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01" y="3720573"/>
            <a:ext cx="9746218" cy="1849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1221" y="3314700"/>
            <a:ext cx="913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Class Entry/Exit Record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50B68-0E5D-1EE3-28FB-5587A918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9EBB-27E4-4AD0-8AB7-E5F92A48384C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114B2-0AE0-2377-5A11-7162ECE9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2E1D-D76B-2261-71E1-5D456B36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Reported?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07EDE-D76D-7A14-2A79-793606E0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6 Staff-Related SIRS Templates</a:t>
            </a:r>
          </a:p>
          <a:p>
            <a:r>
              <a:rPr lang="en-US" dirty="0"/>
              <a:t>Staff Snapshot (Districts, BOCES, Charters)</a:t>
            </a:r>
          </a:p>
          <a:p>
            <a:r>
              <a:rPr lang="en-US" dirty="0"/>
              <a:t>Staff Assignment (Districts, BOCES, Charters)</a:t>
            </a:r>
          </a:p>
          <a:p>
            <a:r>
              <a:rPr lang="en-US" dirty="0"/>
              <a:t>Staff Attendance (Districts, BOCES, Charters)</a:t>
            </a:r>
          </a:p>
          <a:p>
            <a:r>
              <a:rPr lang="en-US" dirty="0"/>
              <a:t>Staff Tenure (Districts and BOCES)</a:t>
            </a:r>
          </a:p>
          <a:p>
            <a:r>
              <a:rPr lang="en-US" dirty="0"/>
              <a:t>Staff Evaluation (Districts and BOCES)</a:t>
            </a:r>
          </a:p>
          <a:p>
            <a:r>
              <a:rPr lang="en-US" dirty="0"/>
              <a:t>Course Instructor Assignment (Districts, BOCES, Charters)</a:t>
            </a:r>
          </a:p>
          <a:p>
            <a:pPr lvl="1"/>
            <a:r>
              <a:rPr lang="en-US" dirty="0"/>
              <a:t>from Student Management System</a:t>
            </a:r>
          </a:p>
          <a:p>
            <a:pPr lvl="1"/>
            <a:r>
              <a:rPr lang="en-US" dirty="0"/>
              <a:t>Teaching assignment</a:t>
            </a:r>
          </a:p>
          <a:p>
            <a:pPr lvl="1"/>
            <a:r>
              <a:rPr lang="en-US" dirty="0"/>
              <a:t>Teacher linked to course 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0966-0701-35FD-70AE-EC5535B8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A4B1-B29E-4AD3-A931-D3A9439DA513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4EF09-8C50-8764-2357-B22C747C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3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L2RPT Reports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State Data Warehouse</a:t>
            </a:r>
          </a:p>
          <a:p>
            <a:pPr lvl="1"/>
            <a:r>
              <a:rPr lang="en-US" sz="2000" dirty="0"/>
              <a:t>Provides LEAs with access to verification reports</a:t>
            </a:r>
          </a:p>
          <a:p>
            <a:pPr lvl="1"/>
            <a:r>
              <a:rPr lang="en-US" sz="2000" dirty="0"/>
              <a:t>This year BEDS data will be certified in L2RPT along with all the other End of Year data</a:t>
            </a:r>
          </a:p>
          <a:p>
            <a:pPr lvl="1"/>
            <a:r>
              <a:rPr lang="en-US" sz="2000" dirty="0"/>
              <a:t>Timeline</a:t>
            </a:r>
          </a:p>
          <a:p>
            <a:pPr lvl="2"/>
            <a:r>
              <a:rPr lang="en-US" sz="1600" dirty="0"/>
              <a:t>Feb 1 - data pulled for Out of Cert. Reports</a:t>
            </a:r>
          </a:p>
          <a:p>
            <a:pPr lvl="2"/>
            <a:r>
              <a:rPr lang="en-US" sz="1600" dirty="0"/>
              <a:t>May 14 – pull CIA and SCEE for USDOE</a:t>
            </a:r>
          </a:p>
          <a:p>
            <a:pPr lvl="2"/>
            <a:r>
              <a:rPr lang="en-US" sz="1600" dirty="0"/>
              <a:t>Aug 19 – EOY data due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897624"/>
            <a:ext cx="4937125" cy="39200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1148F-28BC-3015-7DF9-18C3DA4B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76B1-A5C8-4F81-B2CA-9C28D5089A96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20E59-59C1-4D23-4CCC-23A4B92D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5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SEDDAS Entitlements to L2RPT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573" y="1837050"/>
            <a:ext cx="4938712" cy="2411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104" y="3934824"/>
            <a:ext cx="5761905" cy="2133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69104" y="1837050"/>
            <a:ext cx="5109100" cy="185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4820" y="4925290"/>
            <a:ext cx="519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SEDDAS User Guide: </a:t>
            </a:r>
            <a:r>
              <a:rPr lang="en-US" dirty="0">
                <a:hlinkClick r:id="rId5"/>
              </a:rPr>
              <a:t>http://www.p12.nysed.gov/seddas/seddashome.html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B5D34-EE59-322A-0F52-5FC68B41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4B30-1FAD-4E83-BBDD-E43E672F7E7B}" type="datetime1">
              <a:rPr lang="en-US" smtClean="0"/>
              <a:t>2/27/2024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AA9C8D-D7F9-884F-3360-C64EBF8D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8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SIRS-320 Staff Snapshot Verification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02" y="2384182"/>
            <a:ext cx="9197397" cy="1143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B8E1C-43DA-C7D3-2909-C11A99ED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17C6-37D9-42CD-AAE8-11489F7C787B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9188-5ABF-AEB6-2490-412BD17A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0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SIRS-318 Staff Assignment Verification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6" y="1981257"/>
            <a:ext cx="12009524" cy="9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776" y="3512763"/>
            <a:ext cx="3855396" cy="26718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97428" y="3065207"/>
            <a:ext cx="445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Non-Teaching Professional Assignment Codes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99B26-C2CA-0DF6-03FE-06F0E156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B9F4-5C45-4655-8CC6-237D2CE0E5FB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98AE6-DF5F-1454-2222-A5E59F8F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00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SIRS-328 Out of Certification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8" y="2093977"/>
            <a:ext cx="11713471" cy="1168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623" y="3531958"/>
            <a:ext cx="8096744" cy="1878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1344F-596E-C5C4-6F92-975D9A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1DE0-077D-4F87-97A3-8EF50BC81D3F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F281A-263E-9C81-D040-17CA25D9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01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SIRS-329 Staff Certification Report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97" y="2170558"/>
            <a:ext cx="10090309" cy="1324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40" y="4457766"/>
            <a:ext cx="6090532" cy="14128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796540" y="4076700"/>
            <a:ext cx="611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SIRS-328 Out of Certification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A78A3-EF7A-4B47-5DD0-AE88D40D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E552-A304-4466-99CC-0FD8D9FD8A1D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6A47B-0536-12B4-4154-9B8B56F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29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2648" y="286603"/>
            <a:ext cx="11099352" cy="1450757"/>
          </a:xfrm>
        </p:spPr>
        <p:txBody>
          <a:bodyPr/>
          <a:lstStyle/>
          <a:p>
            <a:r>
              <a:rPr lang="en-US" dirty="0"/>
              <a:t>Teacher Course To Certification Crosswalk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Maps all state course codes in the NYS Comprehensive Course Catalog to appropriate certification areas in TEACH system</a:t>
            </a:r>
          </a:p>
          <a:p>
            <a:r>
              <a:rPr lang="en-US" dirty="0"/>
              <a:t>Posted on the IRS Business Portal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2648" y="3986954"/>
            <a:ext cx="9884781" cy="1408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0" y="2046629"/>
            <a:ext cx="4871332" cy="1130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99D5C-24D8-C817-424B-6B3364CA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DB5B-FD95-46F9-8E86-1850DE8C6A5E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3006B-63BD-6B71-5AE2-C8FF147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6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F243C-9CB3-D10E-0B48-49CEB807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B1A1-51D0-4E1F-9DB2-A9F232DB8B98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61C86-E4B9-D2C6-2106-57AE8A0B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37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EDF83E-A239-8D15-4967-850DC87B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9" y="200025"/>
            <a:ext cx="11334750" cy="5848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02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Librarians</a:t>
            </a:r>
          </a:p>
          <a:p>
            <a:pPr lvl="1"/>
            <a:r>
              <a:rPr lang="en-US" dirty="0"/>
              <a:t>Need a CIA record, but NYSED does not expect a SCEE record for that course and section </a:t>
            </a:r>
          </a:p>
          <a:p>
            <a:pPr lvl="1"/>
            <a:r>
              <a:rPr lang="en-US" dirty="0"/>
              <a:t>Can use course code 99000</a:t>
            </a:r>
          </a:p>
          <a:p>
            <a:r>
              <a:rPr lang="en-US" dirty="0"/>
              <a:t>Elementary Teachers</a:t>
            </a:r>
          </a:p>
          <a:p>
            <a:pPr lvl="1"/>
            <a:r>
              <a:rPr lang="en-US" dirty="0"/>
              <a:t>Continue to report separate ELA, Math, Science and Social Studies courses for common branch elementary teachers for grades that take state tests</a:t>
            </a:r>
          </a:p>
          <a:p>
            <a:r>
              <a:rPr lang="en-US" dirty="0"/>
              <a:t>AP and IB Courses</a:t>
            </a:r>
          </a:p>
          <a:p>
            <a:pPr lvl="1"/>
            <a:r>
              <a:rPr lang="en-US" dirty="0"/>
              <a:t>Be sure to use AP and IB course codes even if students plan to sit for a Regents exam as well</a:t>
            </a:r>
          </a:p>
          <a:p>
            <a:r>
              <a:rPr lang="en-US" dirty="0"/>
              <a:t>Self-Contained Sp. Ed. Classes</a:t>
            </a:r>
          </a:p>
          <a:p>
            <a:pPr lvl="1"/>
            <a:r>
              <a:rPr lang="en-US" dirty="0"/>
              <a:t>For NYSAA student courses, you can report the following</a:t>
            </a:r>
          </a:p>
          <a:p>
            <a:pPr lvl="2"/>
            <a:r>
              <a:rPr lang="en-US" dirty="0"/>
              <a:t>99001 – Self-Contained - Pre-school</a:t>
            </a:r>
          </a:p>
          <a:p>
            <a:pPr lvl="2"/>
            <a:r>
              <a:rPr lang="en-US" dirty="0"/>
              <a:t>99002 – Self-Contained – K-6 Elementary</a:t>
            </a:r>
          </a:p>
          <a:p>
            <a:pPr lvl="2"/>
            <a:r>
              <a:rPr lang="en-US" dirty="0"/>
              <a:t>99003 – Self-Contained – 7-12 Secondary</a:t>
            </a:r>
          </a:p>
          <a:p>
            <a:pPr lvl="2"/>
            <a:r>
              <a:rPr lang="en-US" dirty="0"/>
              <a:t>99007 – Self-Contained ALL Ungraded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AIS K-6</a:t>
            </a:r>
          </a:p>
          <a:p>
            <a:pPr lvl="1"/>
            <a:r>
              <a:rPr lang="nn-NO" dirty="0"/>
              <a:t>51996- Eng Lang &amp; Lit- Supplemental </a:t>
            </a:r>
          </a:p>
          <a:p>
            <a:pPr lvl="1"/>
            <a:r>
              <a:rPr lang="en-US" dirty="0"/>
              <a:t>52996- Mathematics- Supplemental </a:t>
            </a:r>
          </a:p>
          <a:p>
            <a:pPr lvl="1"/>
            <a:r>
              <a:rPr lang="en-US" dirty="0"/>
              <a:t>53996- Life &amp;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- Supplemental </a:t>
            </a:r>
          </a:p>
          <a:p>
            <a:pPr lvl="1"/>
            <a:r>
              <a:rPr lang="en-US" dirty="0"/>
              <a:t>54996- Social </a:t>
            </a:r>
            <a:r>
              <a:rPr lang="en-US" dirty="0" err="1"/>
              <a:t>Sci</a:t>
            </a:r>
            <a:r>
              <a:rPr lang="en-US" dirty="0"/>
              <a:t> &amp; </a:t>
            </a:r>
            <a:r>
              <a:rPr lang="en-US" dirty="0" err="1"/>
              <a:t>Hist</a:t>
            </a:r>
            <a:r>
              <a:rPr lang="en-US" dirty="0"/>
              <a:t>- Supplemental </a:t>
            </a:r>
          </a:p>
          <a:p>
            <a:r>
              <a:rPr lang="en-US" dirty="0"/>
              <a:t>AIS 7-12</a:t>
            </a:r>
          </a:p>
          <a:p>
            <a:pPr lvl="1"/>
            <a:r>
              <a:rPr lang="nn-NO" dirty="0"/>
              <a:t>01996- Eng Lang &amp; Lit- Supplemental </a:t>
            </a:r>
          </a:p>
          <a:p>
            <a:pPr lvl="1"/>
            <a:r>
              <a:rPr lang="en-US" dirty="0"/>
              <a:t>02996- Mathematics- Supplemental </a:t>
            </a:r>
          </a:p>
          <a:p>
            <a:pPr lvl="1"/>
            <a:r>
              <a:rPr lang="en-US" dirty="0"/>
              <a:t>03996- Life &amp;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- Supplemental </a:t>
            </a:r>
          </a:p>
          <a:p>
            <a:pPr lvl="1"/>
            <a:r>
              <a:rPr lang="en-US" dirty="0"/>
              <a:t>04996- Social </a:t>
            </a:r>
            <a:r>
              <a:rPr lang="en-US" dirty="0" err="1"/>
              <a:t>Sci</a:t>
            </a:r>
            <a:r>
              <a:rPr lang="en-US" dirty="0"/>
              <a:t> &amp; </a:t>
            </a:r>
            <a:r>
              <a:rPr lang="en-US" dirty="0" err="1"/>
              <a:t>Hist</a:t>
            </a:r>
            <a:r>
              <a:rPr lang="en-US" dirty="0"/>
              <a:t>- Supplemental </a:t>
            </a:r>
          </a:p>
          <a:p>
            <a:r>
              <a:rPr lang="en-US" dirty="0"/>
              <a:t>How should two-year AP history courses be reported? </a:t>
            </a:r>
          </a:p>
          <a:p>
            <a:pPr lvl="1"/>
            <a:r>
              <a:rPr lang="en-US" dirty="0"/>
              <a:t>If students are enrolled in the course for two years, it should be reported as such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7E832-3E55-38E4-633B-9C8E3E6A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B3D6-4D77-482A-ABD1-68B894FA36B6}" type="datetime1">
              <a:rPr lang="en-US" smtClean="0"/>
              <a:t>2/27/2024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AA3C6-01C0-119C-902C-BA615FC9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08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98ECF-2721-73A3-6B08-4D5E42AE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FA60-1C04-4974-AEBD-EB790E019D11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51E4-2013-7141-781E-DAFE6FBA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6604D-5A69-C619-1511-2ED7A9FBA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9"/>
            <a:ext cx="12192000" cy="6958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Staff Qualifications Section of School Report Card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50EFF-EA3C-F065-AAC7-501D0DA9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2" y="1800639"/>
            <a:ext cx="11190476" cy="3352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307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2E1D-D76B-2261-71E1-5D456B36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Report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07EDE-D76D-7A14-2A79-793606E0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BEDS PMF (Personal Master File) Reporting</a:t>
            </a:r>
          </a:p>
          <a:p>
            <a:pPr lvl="1"/>
            <a:r>
              <a:rPr lang="en-US" dirty="0"/>
              <a:t>Pink and Green Bubble Sheets</a:t>
            </a:r>
          </a:p>
          <a:p>
            <a:pPr lvl="1"/>
            <a:r>
              <a:rPr lang="en-US" dirty="0"/>
              <a:t>Teaching and Non-Teaching Professionals Assignments</a:t>
            </a:r>
          </a:p>
          <a:p>
            <a:r>
              <a:rPr lang="en-US" dirty="0"/>
              <a:t>Data.nysed.gov</a:t>
            </a:r>
          </a:p>
          <a:p>
            <a:pPr lvl="1"/>
            <a:r>
              <a:rPr lang="en-US" dirty="0"/>
              <a:t>School Report Card </a:t>
            </a:r>
          </a:p>
          <a:p>
            <a:pPr lvl="2"/>
            <a:r>
              <a:rPr lang="en-US" dirty="0"/>
              <a:t>Staff Qualifications</a:t>
            </a:r>
          </a:p>
          <a:p>
            <a:pPr lvl="1"/>
            <a:r>
              <a:rPr lang="en-US" dirty="0"/>
              <a:t>Student and Educator Report </a:t>
            </a:r>
          </a:p>
          <a:p>
            <a:pPr lvl="2"/>
            <a:r>
              <a:rPr lang="en-US" dirty="0"/>
              <a:t>Average class size</a:t>
            </a:r>
          </a:p>
          <a:p>
            <a:pPr lvl="2"/>
            <a:r>
              <a:rPr lang="en-US" dirty="0"/>
              <a:t>Staff Counts</a:t>
            </a:r>
          </a:p>
          <a:p>
            <a:pPr lvl="2"/>
            <a:r>
              <a:rPr lang="en-US" dirty="0"/>
              <a:t>Teacher Turnover Rate</a:t>
            </a:r>
          </a:p>
          <a:p>
            <a:pPr lvl="2"/>
            <a:r>
              <a:rPr lang="en-US" dirty="0"/>
              <a:t>Teacher Attendance Rate</a:t>
            </a:r>
          </a:p>
          <a:p>
            <a:pPr lvl="1"/>
            <a:r>
              <a:rPr lang="en-US" dirty="0"/>
              <a:t>Financial Transparency Report</a:t>
            </a:r>
          </a:p>
          <a:p>
            <a:pPr lvl="2"/>
            <a:r>
              <a:rPr lang="en-US" dirty="0"/>
              <a:t>Staffing Profile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40966-0701-35FD-70AE-EC5535B8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A4B1-B29E-4AD3-A931-D3A9439DA513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4EF09-8C50-8764-2357-B22C747C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1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SIRS Data Due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023360"/>
          </a:xfrm>
        </p:spPr>
        <p:txBody>
          <a:bodyPr/>
          <a:lstStyle/>
          <a:p>
            <a:r>
              <a:rPr lang="en-US" b="1" dirty="0"/>
              <a:t>Final Out of Certification data due: </a:t>
            </a:r>
            <a:r>
              <a:rPr lang="en-US" dirty="0"/>
              <a:t>Thursday, May 16</a:t>
            </a:r>
          </a:p>
          <a:p>
            <a:r>
              <a:rPr lang="en-US" b="1" dirty="0"/>
              <a:t>Staff Evaluation Collection opens: </a:t>
            </a:r>
            <a:r>
              <a:rPr lang="en-US" dirty="0"/>
              <a:t>Monday, July 1</a:t>
            </a:r>
          </a:p>
          <a:p>
            <a:r>
              <a:rPr lang="en-US" b="1" dirty="0"/>
              <a:t>Final SIRS EOY data due: </a:t>
            </a:r>
            <a:r>
              <a:rPr lang="en-US" dirty="0"/>
              <a:t>Thursday, August 15</a:t>
            </a:r>
          </a:p>
          <a:p>
            <a:r>
              <a:rPr lang="en-US" b="1" dirty="0"/>
              <a:t>Staff Evaluation data due: </a:t>
            </a:r>
            <a:r>
              <a:rPr lang="en-US" dirty="0"/>
              <a:t>Thursday, October 17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D9B78-0AB6-CA47-FDF9-4EE7F3A0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E1CE-AD0E-4DCB-BADB-0D6AC0A3C4F6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0ED9-25E1-E010-C243-1D17421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40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67F01-0B13-CFBD-D0A5-A9121838F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352D-A46D-09ED-39BB-59C80BA1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4A57-709F-7C46-7FD4-F8E20B1D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023360"/>
          </a:xfrm>
        </p:spPr>
        <p:txBody>
          <a:bodyPr/>
          <a:lstStyle/>
          <a:p>
            <a:r>
              <a:rPr lang="en-US" dirty="0"/>
              <a:t>SIRS Manual: </a:t>
            </a:r>
            <a:r>
              <a:rPr lang="en-US" dirty="0">
                <a:hlinkClick r:id="rId2"/>
              </a:rPr>
              <a:t>http://www.p12.nysed.gov/irs/sirs/</a:t>
            </a:r>
            <a:endParaRPr lang="en-US" dirty="0"/>
          </a:p>
          <a:p>
            <a:r>
              <a:rPr lang="en-US" dirty="0"/>
              <a:t>NYS Comprehensive Course Catalog: </a:t>
            </a:r>
            <a:r>
              <a:rPr lang="en-US" dirty="0">
                <a:hlinkClick r:id="rId3"/>
              </a:rPr>
              <a:t>http://www.p12.nysed.gov/irs/courseCatalog/home.html</a:t>
            </a:r>
            <a:endParaRPr lang="en-US" dirty="0"/>
          </a:p>
          <a:p>
            <a:r>
              <a:rPr lang="en-US" dirty="0"/>
              <a:t>SEDDAS User Guide: </a:t>
            </a:r>
            <a:r>
              <a:rPr lang="en-US" dirty="0">
                <a:hlinkClick r:id="rId4"/>
              </a:rPr>
              <a:t>http://www.p12.nysed.gov/seddas/seddashome.html</a:t>
            </a:r>
            <a:endParaRPr lang="en-US" dirty="0"/>
          </a:p>
          <a:p>
            <a:r>
              <a:rPr lang="en-US" dirty="0"/>
              <a:t>L2RPT: </a:t>
            </a:r>
            <a:r>
              <a:rPr lang="en-US" dirty="0">
                <a:hlinkClick r:id="rId5"/>
              </a:rPr>
              <a:t>https://dwdataview.wnyric.org/</a:t>
            </a:r>
            <a:endParaRPr lang="en-US" dirty="0"/>
          </a:p>
          <a:p>
            <a:r>
              <a:rPr lang="en-US" dirty="0"/>
              <a:t>Teacher Course to Certification Crosswalk: </a:t>
            </a:r>
            <a:r>
              <a:rPr lang="en-US" dirty="0">
                <a:hlinkClick r:id="rId6"/>
              </a:rPr>
              <a:t>https://portal.nysed.gov/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5964E-E330-3AA0-100C-15A1692D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E1CE-AD0E-4DCB-BADB-0D6AC0A3C4F6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7728E-2485-23BF-286B-66CC562E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49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8038F-C3E8-6619-5970-60292C99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21D0-2ECD-41F3-ACE5-43BA447A79C9}" type="datetime1">
              <a:rPr lang="en-US" smtClean="0"/>
              <a:t>2/27/2024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EB8C2-14F8-BFEE-C276-7E111230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26812"/>
              </p:ext>
            </p:extLst>
          </p:nvPr>
        </p:nvGraphicFramePr>
        <p:xfrm>
          <a:off x="205111" y="116378"/>
          <a:ext cx="11731967" cy="639248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03693">
                  <a:extLst>
                    <a:ext uri="{9D8B030D-6E8A-4147-A177-3AD203B41FA5}">
                      <a16:colId xmlns:a16="http://schemas.microsoft.com/office/drawing/2014/main" val="1091989124"/>
                    </a:ext>
                  </a:extLst>
                </a:gridCol>
                <a:gridCol w="2348024">
                  <a:extLst>
                    <a:ext uri="{9D8B030D-6E8A-4147-A177-3AD203B41FA5}">
                      <a16:colId xmlns:a16="http://schemas.microsoft.com/office/drawing/2014/main" val="3969733144"/>
                    </a:ext>
                  </a:extLst>
                </a:gridCol>
                <a:gridCol w="2348024">
                  <a:extLst>
                    <a:ext uri="{9D8B030D-6E8A-4147-A177-3AD203B41FA5}">
                      <a16:colId xmlns:a16="http://schemas.microsoft.com/office/drawing/2014/main" val="622636074"/>
                    </a:ext>
                  </a:extLst>
                </a:gridCol>
                <a:gridCol w="2641527">
                  <a:extLst>
                    <a:ext uri="{9D8B030D-6E8A-4147-A177-3AD203B41FA5}">
                      <a16:colId xmlns:a16="http://schemas.microsoft.com/office/drawing/2014/main" val="2352521648"/>
                    </a:ext>
                  </a:extLst>
                </a:gridCol>
                <a:gridCol w="2490699">
                  <a:extLst>
                    <a:ext uri="{9D8B030D-6E8A-4147-A177-3AD203B41FA5}">
                      <a16:colId xmlns:a16="http://schemas.microsoft.com/office/drawing/2014/main" val="2965761593"/>
                    </a:ext>
                  </a:extLst>
                </a:gridCol>
              </a:tblGrid>
              <a:tr h="56092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Staff Data in SIRS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5844"/>
                  </a:ext>
                </a:extLst>
              </a:tr>
              <a:tr h="278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Staff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Level 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SIRS Template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Data Source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SIRS Manual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extLst>
                  <a:ext uri="{0D108BD9-81ED-4DB2-BD59-A6C34878D82A}">
                    <a16:rowId xmlns:a16="http://schemas.microsoft.com/office/drawing/2014/main" val="3587668700"/>
                  </a:ext>
                </a:extLst>
              </a:tr>
              <a:tr h="632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Who am I?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Snapshot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Snapshot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HR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Chapter 3: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Snapshot Template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extLst>
                  <a:ext uri="{0D108BD9-81ED-4DB2-BD59-A6C34878D82A}">
                    <a16:rowId xmlns:a16="http://schemas.microsoft.com/office/drawing/2014/main" val="1472716861"/>
                  </a:ext>
                </a:extLst>
              </a:tr>
              <a:tr h="6322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Where am I?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Snapshot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Snapshot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HR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Chapter 3: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Snapshot Template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extLst>
                  <a:ext uri="{0D108BD9-81ED-4DB2-BD59-A6C34878D82A}">
                    <a16:rowId xmlns:a16="http://schemas.microsoft.com/office/drawing/2014/main" val="1629976707"/>
                  </a:ext>
                </a:extLst>
              </a:tr>
              <a:tr h="15031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What is my job assignment?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Non-Teaching Professionals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Assignment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Teachers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Course Instructor Assignment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Student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Class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Entry/Exit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196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Non-Teaching Professionals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Assignment</a:t>
                      </a:r>
                    </a:p>
                    <a:p>
                      <a:pPr marL="1968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>
                          <a:effectLst/>
                        </a:rPr>
                        <a:t>Teachers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Course Instructor Assignment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Student Class Entry/Exit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Non-Teaching Professionals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HR System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Teachers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SMS</a:t>
                      </a:r>
                    </a:p>
                    <a:p>
                      <a:pPr marL="14351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Chapter 3: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Assignment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Course Instructor Assignment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Student Class Entry/Exit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extLst>
                  <a:ext uri="{0D108BD9-81ED-4DB2-BD59-A6C34878D82A}">
                    <a16:rowId xmlns:a16="http://schemas.microsoft.com/office/drawing/2014/main" val="104855625"/>
                  </a:ext>
                </a:extLst>
              </a:tr>
              <a:tr h="9644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How many school days have I been absent?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(Teachers only)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Attendance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Attend. Codes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Attendance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Attendance Codes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HR Systems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Chapter 3: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Attendance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extLst>
                  <a:ext uri="{0D108BD9-81ED-4DB2-BD59-A6C34878D82A}">
                    <a16:rowId xmlns:a16="http://schemas.microsoft.com/office/drawing/2014/main" val="877108608"/>
                  </a:ext>
                </a:extLst>
              </a:tr>
              <a:tr h="817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 I have tenure?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(Teachers &amp; Principals only)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Tenure Snapshot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Tenure Snapshot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HR Systems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Chapter 3: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Tenure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extLst>
                  <a:ext uri="{0D108BD9-81ED-4DB2-BD59-A6C34878D82A}">
                    <a16:rowId xmlns:a16="http://schemas.microsoft.com/office/drawing/2014/main" val="2348320110"/>
                  </a:ext>
                </a:extLst>
              </a:tr>
              <a:tr h="1003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What is my Evaluation Rating?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(Teachers &amp; Principals only)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Evaluation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Staff Evaluation Rating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HR System, 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r>
                        <a:rPr lang="en-US" sz="1100" baseline="30000" dirty="0">
                          <a:effectLst/>
                        </a:rPr>
                        <a:t>rd</a:t>
                      </a:r>
                      <a:r>
                        <a:rPr lang="en-US" sz="1100" dirty="0">
                          <a:effectLst/>
                        </a:rPr>
                        <a:t> Party Vendor (Frontline)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Chapter 3: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Staff Evaluation Rating Template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6" marR="48036" marT="0" marB="48036"/>
                </a:tc>
                <a:extLst>
                  <a:ext uri="{0D108BD9-81ED-4DB2-BD59-A6C34878D82A}">
                    <a16:rowId xmlns:a16="http://schemas.microsoft.com/office/drawing/2014/main" val="41268838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4567" y="931025"/>
            <a:ext cx="11762511" cy="27930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A24CC-3CC4-EF9E-7802-FC1366AC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26B6-4E2A-432A-9FF0-FA5A901EBBAD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6C18-A6C2-A563-ACDD-291380E4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1A42-02AE-CB46-29F2-2C76D6D1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CC279-5ECC-FFA8-CA4E-8FBA04891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teaching and non-teaching professionals need a Staff Snapshot record</a:t>
            </a:r>
          </a:p>
          <a:p>
            <a:r>
              <a:rPr lang="en-US" dirty="0"/>
              <a:t>Must have a TEACH ID</a:t>
            </a:r>
          </a:p>
          <a:p>
            <a:r>
              <a:rPr lang="en-US" dirty="0"/>
              <a:t>Location</a:t>
            </a:r>
          </a:p>
          <a:p>
            <a:pPr lvl="1"/>
            <a:r>
              <a:rPr lang="en-US" dirty="0"/>
              <a:t>If assigned to one specific building, use that building’s location code</a:t>
            </a:r>
          </a:p>
          <a:p>
            <a:pPr lvl="1"/>
            <a:r>
              <a:rPr lang="en-US" dirty="0"/>
              <a:t>If assigned to multiple buildings, use district code “0000”</a:t>
            </a:r>
          </a:p>
          <a:p>
            <a:r>
              <a:rPr lang="en-US" dirty="0"/>
              <a:t>Years of Experience</a:t>
            </a:r>
          </a:p>
          <a:p>
            <a:pPr lvl="1"/>
            <a:r>
              <a:rPr lang="en-US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Teachers new to a district, charter school, or BOCES should be asked to provide years of prior experience. </a:t>
            </a:r>
          </a:p>
          <a:p>
            <a:pPr lvl="1"/>
            <a:r>
              <a:rPr lang="en-US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LEAs should not be defaulting to 1 for new hires without consideration of prior experience. </a:t>
            </a:r>
          </a:p>
          <a:p>
            <a:pPr lvl="1"/>
            <a:r>
              <a:rPr lang="en-US" sz="18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Combine all years of professional educational experience,</a:t>
            </a:r>
            <a:r>
              <a:rPr lang="en-US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including other public school districts, religious and independent (nonpublic) schools, and BOCES.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F336-77BB-7DCA-F794-4414C523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B389-AC5A-4C42-BCF0-C758358D892A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6DC9-3769-C189-0779-3BE704B4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0581" y="0"/>
            <a:ext cx="11018360" cy="789901"/>
          </a:xfrm>
        </p:spPr>
        <p:txBody>
          <a:bodyPr>
            <a:normAutofit fontScale="90000"/>
          </a:bodyPr>
          <a:lstStyle/>
          <a:p>
            <a:r>
              <a:rPr lang="en-US" dirty="0"/>
              <a:t>Staff Qualifications Section of School Report Card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016A8-D77F-88D6-FA43-67BB1404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3CF2-8ADC-4157-A6FC-F4E0ABDC9C07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2C7F3-7CD9-0347-5307-C2BD5C50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C393CF-1CF4-C402-9BC8-8578C2D77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2" y="980202"/>
            <a:ext cx="11190476" cy="40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D2FA43-8D89-6BCD-C511-1E03E2694869}"/>
              </a:ext>
            </a:extLst>
          </p:cNvPr>
          <p:cNvSpPr txBox="1"/>
          <p:nvPr/>
        </p:nvSpPr>
        <p:spPr>
          <a:xfrm>
            <a:off x="430307" y="5267852"/>
            <a:ext cx="1126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Inexperienced Teachers: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Teachers with fewer than 4 years of experience as a teacher. 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Inexperienced Principals: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Principals with fewer than 4 years of experience as a principal. </a:t>
            </a:r>
          </a:p>
        </p:txBody>
      </p:sp>
    </p:spTree>
    <p:extLst>
      <p:ext uri="{BB962C8B-B14F-4D97-AF65-F5344CB8AC3E}">
        <p14:creationId xmlns:p14="http://schemas.microsoft.com/office/powerpoint/2010/main" val="241815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1A42-02AE-CB46-29F2-2C76D6D1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Itinerant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CC279-5ECC-FFA8-CA4E-8FBA04891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9128"/>
            <a:ext cx="10058400" cy="3869965"/>
          </a:xfrm>
        </p:spPr>
        <p:txBody>
          <a:bodyPr>
            <a:normAutofit/>
          </a:bodyPr>
          <a:lstStyle/>
          <a:p>
            <a:r>
              <a:rPr lang="en-US" dirty="0"/>
              <a:t>Itinerant Staff</a:t>
            </a:r>
          </a:p>
          <a:p>
            <a:pPr lvl="1"/>
            <a:r>
              <a:rPr lang="en-US" dirty="0"/>
              <a:t>Itinerant flag allows a district to report a staff person who is teaching students in their district but employed by another LEA.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DF336-77BB-7DCA-F794-4414C523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B389-AC5A-4C42-BCF0-C758358D892A}" type="datetime1">
              <a:rPr lang="en-US" smtClean="0"/>
              <a:t>2/27/2024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6DC9-3769-C189-0779-3BE704B4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8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664556-F743-3AD8-9AE3-ECFB8A70A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929902"/>
              </p:ext>
            </p:extLst>
          </p:nvPr>
        </p:nvGraphicFramePr>
        <p:xfrm>
          <a:off x="1393372" y="17931"/>
          <a:ext cx="9501051" cy="629322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881904">
                  <a:extLst>
                    <a:ext uri="{9D8B030D-6E8A-4147-A177-3AD203B41FA5}">
                      <a16:colId xmlns:a16="http://schemas.microsoft.com/office/drawing/2014/main" val="1327429887"/>
                    </a:ext>
                  </a:extLst>
                </a:gridCol>
                <a:gridCol w="436652">
                  <a:extLst>
                    <a:ext uri="{9D8B030D-6E8A-4147-A177-3AD203B41FA5}">
                      <a16:colId xmlns:a16="http://schemas.microsoft.com/office/drawing/2014/main" val="1253989177"/>
                    </a:ext>
                  </a:extLst>
                </a:gridCol>
                <a:gridCol w="1563630">
                  <a:extLst>
                    <a:ext uri="{9D8B030D-6E8A-4147-A177-3AD203B41FA5}">
                      <a16:colId xmlns:a16="http://schemas.microsoft.com/office/drawing/2014/main" val="1264464"/>
                    </a:ext>
                  </a:extLst>
                </a:gridCol>
                <a:gridCol w="2611594">
                  <a:extLst>
                    <a:ext uri="{9D8B030D-6E8A-4147-A177-3AD203B41FA5}">
                      <a16:colId xmlns:a16="http://schemas.microsoft.com/office/drawing/2014/main" val="229139719"/>
                    </a:ext>
                  </a:extLst>
                </a:gridCol>
                <a:gridCol w="329397">
                  <a:extLst>
                    <a:ext uri="{9D8B030D-6E8A-4147-A177-3AD203B41FA5}">
                      <a16:colId xmlns:a16="http://schemas.microsoft.com/office/drawing/2014/main" val="902133868"/>
                    </a:ext>
                  </a:extLst>
                </a:gridCol>
                <a:gridCol w="1677874">
                  <a:extLst>
                    <a:ext uri="{9D8B030D-6E8A-4147-A177-3AD203B41FA5}">
                      <a16:colId xmlns:a16="http://schemas.microsoft.com/office/drawing/2014/main" val="990158786"/>
                    </a:ext>
                  </a:extLst>
                </a:gridCol>
              </a:tblGrid>
              <a:tr h="269102">
                <a:tc gridSpan="6">
                  <a:txBody>
                    <a:bodyPr/>
                    <a:lstStyle/>
                    <a:p>
                      <a:pPr marL="0" indent="0" algn="ctr" fontAlgn="b">
                        <a:tabLst>
                          <a:tab pos="8456613" algn="l"/>
                        </a:tabLst>
                      </a:pPr>
                      <a:r>
                        <a:rPr lang="en-US" sz="1200" b="1" u="none" strike="noStrike" dirty="0">
                          <a:effectLst/>
                        </a:rPr>
                        <a:t>Examples of Itinerant Teachers Staff Reporting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6380" marR="5944" marT="59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50841"/>
                  </a:ext>
                </a:extLst>
              </a:tr>
              <a:tr h="77946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u="sng" strike="noStrike" dirty="0">
                          <a:effectLst/>
                        </a:rPr>
                        <a:t>BOCES</a:t>
                      </a:r>
                      <a:br>
                        <a:rPr lang="en-US" sz="1200" b="1" u="sng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Employs Staff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Teacher </a:t>
                      </a:r>
                      <a:r>
                        <a:rPr lang="en-US" sz="1200" b="1" u="sng" strike="noStrike" dirty="0">
                          <a:effectLst/>
                        </a:rPr>
                        <a:t>does not</a:t>
                      </a:r>
                      <a:r>
                        <a:rPr lang="en-US" sz="1200" b="1" u="none" strike="noStrike" dirty="0">
                          <a:effectLst/>
                        </a:rPr>
                        <a:t> teach BOCES courses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u="sng" strike="noStrike" dirty="0">
                          <a:effectLst/>
                        </a:rPr>
                        <a:t>District</a:t>
                      </a:r>
                      <a:br>
                        <a:rPr lang="en-US" sz="1200" b="1" u="sng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Does not Employ Staff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BOCES Teacher </a:t>
                      </a:r>
                      <a:r>
                        <a:rPr lang="en-US" sz="1200" b="1" u="sng" strike="noStrike" dirty="0">
                          <a:effectLst/>
                        </a:rPr>
                        <a:t>does</a:t>
                      </a:r>
                      <a:r>
                        <a:rPr lang="en-US" sz="1200" b="1" u="none" strike="noStrike" dirty="0">
                          <a:effectLst/>
                        </a:rPr>
                        <a:t> teach courses in this district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933419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Snapshot (complete)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Itinerant, 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Snapshot (fewer fields)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dirty="0"/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effectLst/>
                        </a:rPr>
                        <a:t>Itinerant, Y</a:t>
                      </a:r>
                      <a:endParaRPr lang="en-US"/>
                    </a:p>
                  </a:txBody>
                  <a:tcPr marL="53494" marR="5944" marT="5944" marB="0"/>
                </a:tc>
                <a:extLst>
                  <a:ext uri="{0D108BD9-81ED-4DB2-BD59-A6C34878D82A}">
                    <a16:rowId xmlns:a16="http://schemas.microsoft.com/office/drawing/2014/main" val="4237833966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Tenure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Tenure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20962" marR="5944" marT="59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1918287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Evaluation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Evaluation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67468" marR="5944" marT="59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772724345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Attendance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Attendance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13975" marR="5944" marT="59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758713682"/>
                  </a:ext>
                </a:extLst>
              </a:tr>
              <a:tr h="3359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Course Instructor Assignment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13975" marR="5944" marT="59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Course Instructor Assignment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213975" marR="5944" marT="59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dirty="0"/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5944" marR="5944" marT="5944" marB="0" anchor="ctr"/>
                </a:tc>
                <a:extLst>
                  <a:ext uri="{0D108BD9-81ED-4DB2-BD59-A6C34878D82A}">
                    <a16:rowId xmlns:a16="http://schemas.microsoft.com/office/drawing/2014/main" val="56721159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Student Class Entry Exit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Student Class Entry Exit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06987" marR="5944" marT="594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dirty="0"/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493260388"/>
                  </a:ext>
                </a:extLst>
              </a:tr>
              <a:tr h="675477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u="sng" strike="noStrike" dirty="0">
                          <a:effectLst/>
                        </a:rPr>
                        <a:t>District A or BOCES</a:t>
                      </a:r>
                      <a:br>
                        <a:rPr lang="en-US" sz="1200" b="1" u="sng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Employs Staff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Teacher </a:t>
                      </a:r>
                      <a:r>
                        <a:rPr lang="en-US" sz="1200" b="1" u="sng" strike="noStrike" dirty="0">
                          <a:effectLst/>
                        </a:rPr>
                        <a:t>does</a:t>
                      </a:r>
                      <a:r>
                        <a:rPr lang="en-US" sz="1200" b="1" u="none" strike="noStrike" dirty="0">
                          <a:effectLst/>
                        </a:rPr>
                        <a:t> teach courses in this location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u="sng" strike="noStrike" dirty="0">
                          <a:effectLst/>
                        </a:rPr>
                        <a:t>District B</a:t>
                      </a:r>
                      <a:br>
                        <a:rPr lang="en-US" sz="1200" b="1" u="sng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Does not Employ Staff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District A or BOCES teacher </a:t>
                      </a:r>
                      <a:r>
                        <a:rPr lang="en-US" sz="1200" b="1" u="sng" strike="noStrike" dirty="0">
                          <a:effectLst/>
                        </a:rPr>
                        <a:t>does</a:t>
                      </a:r>
                      <a:r>
                        <a:rPr lang="en-US" sz="1200" b="1" u="none" strike="noStrike" dirty="0">
                          <a:effectLst/>
                        </a:rPr>
                        <a:t> teach courses in District B as well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25693"/>
                  </a:ext>
                </a:extLst>
              </a:tr>
              <a:tr h="3359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Snapshot (complete)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Itinerant, 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Snapshot (fewer fields)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06987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Itinerant, 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06987" marR="5944" marT="5944" marB="0"/>
                </a:tc>
                <a:extLst>
                  <a:ext uri="{0D108BD9-81ED-4DB2-BD59-A6C34878D82A}">
                    <a16:rowId xmlns:a16="http://schemas.microsoft.com/office/drawing/2014/main" val="672874452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Tenure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Tenure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1235623579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Evaluation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Evaluation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45630756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Attendance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Attendance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2993635077"/>
                  </a:ext>
                </a:extLst>
              </a:tr>
              <a:tr h="3897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Course Instructor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Assignment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Course Instructor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Assignment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/>
                </a:tc>
                <a:extLst>
                  <a:ext uri="{0D108BD9-81ED-4DB2-BD59-A6C34878D82A}">
                    <a16:rowId xmlns:a16="http://schemas.microsoft.com/office/drawing/2014/main" val="3534149888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Student Class Entry Exit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Student Class Entry Exit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970277712"/>
                  </a:ext>
                </a:extLst>
              </a:tr>
              <a:tr h="38973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u="sng" strike="noStrike" dirty="0">
                          <a:effectLst/>
                        </a:rPr>
                        <a:t>District A</a:t>
                      </a:r>
                      <a:br>
                        <a:rPr lang="en-US" sz="1200" b="1" u="sng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Employs Staff (50%)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u="sng" strike="noStrike" dirty="0">
                          <a:effectLst/>
                        </a:rPr>
                        <a:t>District B</a:t>
                      </a:r>
                      <a:br>
                        <a:rPr lang="en-US" sz="1200" b="1" u="sng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Employs Same Staff from District A (50%)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23538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Snapshot (complete)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Itinerant, 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Staff Snapshot (complete)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Itinerant, 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106987" marR="5944" marT="5944" marB="0"/>
                </a:tc>
                <a:extLst>
                  <a:ext uri="{0D108BD9-81ED-4DB2-BD59-A6C34878D82A}">
                    <a16:rowId xmlns:a16="http://schemas.microsoft.com/office/drawing/2014/main" val="4006474595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Tenure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Tenure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3411667644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Evaluation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Evaluation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408000660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Attendance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Staff Attendance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299097745"/>
                  </a:ext>
                </a:extLst>
              </a:tr>
              <a:tr h="3897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Course Instructor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Assignment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Course Instructor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Assignment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ctr"/>
                </a:tc>
                <a:extLst>
                  <a:ext uri="{0D108BD9-81ED-4DB2-BD59-A6C34878D82A}">
                    <a16:rowId xmlns:a16="http://schemas.microsoft.com/office/drawing/2014/main" val="156192620"/>
                  </a:ext>
                </a:extLst>
              </a:tr>
              <a:tr h="1948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Student Class Entry Exit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Student Class Entry Exit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944" marR="5944" marT="59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3494" marR="5944" marT="594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44" marR="5944" marT="5944" marB="0" anchor="b"/>
                </a:tc>
                <a:extLst>
                  <a:ext uri="{0D108BD9-81ED-4DB2-BD59-A6C34878D82A}">
                    <a16:rowId xmlns:a16="http://schemas.microsoft.com/office/drawing/2014/main" val="2441878754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02985C-A043-CC00-FA85-4B8FEEC2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8DAD-ECFF-4D42-8BA7-6B434111F50D}" type="datetime1">
              <a:rPr lang="en-US" smtClean="0"/>
              <a:t>2/27/2024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67D07-E97F-9DDC-9FFF-E785F5C3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EAAF-1A8E-40BF-9D75-11EBA8421C04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7E60F9-B47E-F1F8-A9EA-5C60AF0F86DD}"/>
              </a:ext>
            </a:extLst>
          </p:cNvPr>
          <p:cNvSpPr/>
          <p:nvPr/>
        </p:nvSpPr>
        <p:spPr>
          <a:xfrm>
            <a:off x="6266329" y="259976"/>
            <a:ext cx="4628094" cy="429409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5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5A6F12489D84BAAB8207321FEDD0B" ma:contentTypeVersion="0" ma:contentTypeDescription="Create a new document." ma:contentTypeScope="" ma:versionID="6a2f54cf4235a79dd05988b93f61da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5949a746ce46bb80ed8d007225081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01C015-706E-47DE-A866-7B75C5F7A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E226D5-0285-4827-991A-57F81B6EE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0AC462-05A8-448C-B649-78E3E1ECBDB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3240</TotalTime>
  <Words>3144</Words>
  <Application>Microsoft Office PowerPoint</Application>
  <PresentationFormat>Widescreen</PresentationFormat>
  <Paragraphs>667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Aptos</vt:lpstr>
      <vt:lpstr>Arial</vt:lpstr>
      <vt:lpstr>Bookman Old Style</vt:lpstr>
      <vt:lpstr>Calibri</vt:lpstr>
      <vt:lpstr>Calibri Light</vt:lpstr>
      <vt:lpstr>Symbol</vt:lpstr>
      <vt:lpstr>Times New Roman</vt:lpstr>
      <vt:lpstr>Retrospect</vt:lpstr>
      <vt:lpstr>Staff SIRS Reporting</vt:lpstr>
      <vt:lpstr>Who Gets Reported?</vt:lpstr>
      <vt:lpstr>What Gets Reported?</vt:lpstr>
      <vt:lpstr>Why Do We Report This Data?</vt:lpstr>
      <vt:lpstr>PowerPoint Presentation</vt:lpstr>
      <vt:lpstr>Staff Snapshot</vt:lpstr>
      <vt:lpstr>Staff Qualifications Section of School Report Card</vt:lpstr>
      <vt:lpstr>Itinerant Staff</vt:lpstr>
      <vt:lpstr>PowerPoint Presentation</vt:lpstr>
      <vt:lpstr>PowerPoint Presentation</vt:lpstr>
      <vt:lpstr>Reporting Non-teaching Professionals</vt:lpstr>
      <vt:lpstr>Reporting Non-Teaching Professionals</vt:lpstr>
      <vt:lpstr>Assignment Field &amp; Percent Time Assigned</vt:lpstr>
      <vt:lpstr>PowerPoint Presentation</vt:lpstr>
      <vt:lpstr>Student and Educator Report</vt:lpstr>
      <vt:lpstr>Reporting Teachers</vt:lpstr>
      <vt:lpstr>Reporting Teachers</vt:lpstr>
      <vt:lpstr>Teacher ePMF Data Flow</vt:lpstr>
      <vt:lpstr>Course Template</vt:lpstr>
      <vt:lpstr>PowerPoint Presentation</vt:lpstr>
      <vt:lpstr>NYS Comprehensive Course Catalog</vt:lpstr>
      <vt:lpstr>Course Instructor Assignment Template</vt:lpstr>
      <vt:lpstr>PowerPoint Presentation</vt:lpstr>
      <vt:lpstr>Instructor Indicators</vt:lpstr>
      <vt:lpstr>Incidental Teaching Assignment Indicator (Districts and BOCES only)</vt:lpstr>
      <vt:lpstr>SIRS-328 Out of Certification Report</vt:lpstr>
      <vt:lpstr>Student Class Entry/Exit</vt:lpstr>
      <vt:lpstr>PowerPoint Presentation</vt:lpstr>
      <vt:lpstr>PowerPoint Presentation</vt:lpstr>
      <vt:lpstr>L2RPT Reports</vt:lpstr>
      <vt:lpstr>SEDDAS Entitlements to L2RPT</vt:lpstr>
      <vt:lpstr>SIRS-320 Staff Snapshot Verification Report</vt:lpstr>
      <vt:lpstr>SIRS-318 Staff Assignment Verification Report</vt:lpstr>
      <vt:lpstr>SIRS-328 Out of Certification Report</vt:lpstr>
      <vt:lpstr>SIRS-329 Staff Certification Report</vt:lpstr>
      <vt:lpstr>Teacher Course To Certification Crosswalk</vt:lpstr>
      <vt:lpstr>PowerPoint Presentation</vt:lpstr>
      <vt:lpstr>Reporting Tips</vt:lpstr>
      <vt:lpstr>Staff Qualifications Section of School Report Card</vt:lpstr>
      <vt:lpstr>SIRS Data Due Dates</vt:lpstr>
      <vt:lpstr>Resources</vt:lpstr>
      <vt:lpstr>Questions?</vt:lpstr>
    </vt:vector>
  </TitlesOfParts>
  <Company>Monroe 2-Orleans BOCES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Hazard</dc:creator>
  <cp:lastModifiedBy>Laurie Hazard</cp:lastModifiedBy>
  <cp:revision>67</cp:revision>
  <dcterms:created xsi:type="dcterms:W3CDTF">2020-10-06T17:21:34Z</dcterms:created>
  <dcterms:modified xsi:type="dcterms:W3CDTF">2024-02-27T14:39:46Z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0x0101002145A6F12489D84BAAB8207321FEDD0B</vt:lpwstr>
  </property>
  <property fmtid="{D5CDD505-2E9C-101B-9397-08002B2CF9AE}" pid="3" name="IsMyDocuments">
    <vt:bool>true</vt:bool>
  </property>
</Properties>
</file>